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8229600" cx="14630400"/>
  <p:notesSz cx="8229600" cy="14630400"/>
  <p:embeddedFontLst>
    <p:embeddedFont>
      <p:font typeface="Kanit Light"/>
      <p:regular r:id="rId13"/>
      <p:bold r:id="rId14"/>
      <p:italic r:id="rId15"/>
      <p:boldItalic r:id="rId16"/>
    </p:embeddedFont>
    <p:embeddedFont>
      <p:font typeface="Martel Sans"/>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g83RUf+PljSnYY/8umhLL1Ao9f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KanitLight-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KanitLight-italic.fntdata"/><Relationship Id="rId14" Type="http://schemas.openxmlformats.org/officeDocument/2006/relationships/font" Target="fonts/KanitLight-bold.fntdata"/><Relationship Id="rId17" Type="http://schemas.openxmlformats.org/officeDocument/2006/relationships/font" Target="fonts/MartelSans-regular.fntdata"/><Relationship Id="rId16" Type="http://schemas.openxmlformats.org/officeDocument/2006/relationships/font" Target="fonts/KanitLight-boldItalic.fntdata"/><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MartelSans-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0"/>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1"/>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
          <p:cNvSpPr/>
          <p:nvPr/>
        </p:nvSpPr>
        <p:spPr>
          <a:xfrm>
            <a:off x="0" y="0"/>
            <a:ext cx="14630400" cy="822960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2"/>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3"/>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4"/>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5"/>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5"/>
          <p:cNvSpPr/>
          <p:nvPr/>
        </p:nvSpPr>
        <p:spPr>
          <a:xfrm>
            <a:off x="0" y="0"/>
            <a:ext cx="14630400" cy="822960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6"/>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7"/>
          <p:cNvSpPr/>
          <p:nvPr/>
        </p:nvSpPr>
        <p:spPr>
          <a:xfrm>
            <a:off x="0" y="0"/>
            <a:ext cx="14630400" cy="8229600"/>
          </a:xfrm>
          <a:prstGeom prst="rect">
            <a:avLst/>
          </a:prstGeom>
          <a:solidFill>
            <a:srgbClr val="EBF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7"/>
          <p:cNvSpPr/>
          <p:nvPr/>
        </p:nvSpPr>
        <p:spPr>
          <a:xfrm>
            <a:off x="0" y="0"/>
            <a:ext cx="14630400" cy="822960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www.mongodb.com/try/download/communi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49" name="Google Shape;49;p1"/>
          <p:cNvSpPr/>
          <p:nvPr/>
        </p:nvSpPr>
        <p:spPr>
          <a:xfrm>
            <a:off x="793790" y="4826437"/>
            <a:ext cx="1041594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b="0" i="0" lang="en-US" sz="4450" u="none" cap="none" strike="noStrike">
                <a:solidFill>
                  <a:srgbClr val="272D45"/>
                </a:solidFill>
                <a:latin typeface="Kanit Light"/>
                <a:ea typeface="Kanit Light"/>
                <a:cs typeface="Kanit Light"/>
                <a:sym typeface="Kanit Light"/>
              </a:rPr>
              <a:t>Bases de Datos Orientadas a Documentos</a:t>
            </a:r>
            <a:endParaRPr b="0" i="0" sz="4450" u="none" cap="none" strike="noStrike"/>
          </a:p>
        </p:txBody>
      </p:sp>
      <p:sp>
        <p:nvSpPr>
          <p:cNvPr id="50" name="Google Shape;50;p1"/>
          <p:cNvSpPr/>
          <p:nvPr/>
        </p:nvSpPr>
        <p:spPr>
          <a:xfrm>
            <a:off x="793790" y="5875377"/>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Explorando el poder de JSON, BSON y MongoDB para un manejo de datos flexible y escalable.</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2"/>
          <p:cNvSpPr/>
          <p:nvPr/>
        </p:nvSpPr>
        <p:spPr>
          <a:xfrm>
            <a:off x="793790" y="811292"/>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Kanit Light"/>
              <a:buNone/>
            </a:pPr>
            <a:r>
              <a:rPr b="0" i="0" lang="en-US" sz="4450" u="none" cap="none" strike="noStrike">
                <a:solidFill>
                  <a:srgbClr val="FFFFFF"/>
                </a:solidFill>
                <a:latin typeface="Kanit Light"/>
                <a:ea typeface="Kanit Light"/>
                <a:cs typeface="Kanit Light"/>
                <a:sym typeface="Kanit Light"/>
              </a:rPr>
              <a:t>¿</a:t>
            </a:r>
            <a:r>
              <a:rPr b="0" i="0" lang="en-US" sz="4450" u="none" cap="none" strike="noStrike">
                <a:solidFill>
                  <a:schemeClr val="dk1"/>
                </a:solidFill>
                <a:latin typeface="Kanit Light"/>
                <a:ea typeface="Kanit Light"/>
                <a:cs typeface="Kanit Light"/>
                <a:sym typeface="Kanit Light"/>
              </a:rPr>
              <a:t>Qué es una Base de Datos Orientada a Documentos?</a:t>
            </a:r>
            <a:endParaRPr b="0" i="0" sz="4450" u="none" cap="none" strike="noStrike">
              <a:solidFill>
                <a:schemeClr val="dk1"/>
              </a:solidFill>
            </a:endParaRPr>
          </a:p>
        </p:txBody>
      </p:sp>
      <p:sp>
        <p:nvSpPr>
          <p:cNvPr id="57" name="Google Shape;57;p2"/>
          <p:cNvSpPr/>
          <p:nvPr/>
        </p:nvSpPr>
        <p:spPr>
          <a:xfrm>
            <a:off x="793790" y="2682478"/>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Martel Sans"/>
              <a:buNone/>
            </a:pPr>
            <a:r>
              <a:rPr b="0" i="0" lang="en-US" sz="1750" u="none" cap="none" strike="noStrike">
                <a:solidFill>
                  <a:schemeClr val="dk1"/>
                </a:solidFill>
                <a:latin typeface="Martel Sans"/>
                <a:ea typeface="Martel Sans"/>
                <a:cs typeface="Martel Sans"/>
                <a:sym typeface="Martel Sans"/>
              </a:rPr>
              <a:t>Las bases de datos orientadas a documentos representan un cambio de paradigma frente a los modelos relacionales tradicionales. En lugar de tablas rígidas y esquemas predefinidos, almacenan la información en "documentos" flexibles y auto-contenidos.</a:t>
            </a:r>
            <a:endParaRPr b="0" i="0" sz="1750" u="none" cap="none" strike="noStrike">
              <a:solidFill>
                <a:schemeClr val="dk1"/>
              </a:solidFill>
            </a:endParaRPr>
          </a:p>
        </p:txBody>
      </p:sp>
      <p:sp>
        <p:nvSpPr>
          <p:cNvPr id="58" name="Google Shape;58;p2"/>
          <p:cNvSpPr/>
          <p:nvPr/>
        </p:nvSpPr>
        <p:spPr>
          <a:xfrm>
            <a:off x="793790" y="4026337"/>
            <a:ext cx="13042821" cy="2410897"/>
          </a:xfrm>
          <a:prstGeom prst="roundRect">
            <a:avLst>
              <a:gd fmla="val 3952" name="adj"/>
            </a:avLst>
          </a:prstGeom>
          <a:solidFill>
            <a:srgbClr val="DFECE9"/>
          </a:solidFill>
          <a:ln cap="flat" cmpd="sng" w="952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01410" y="4033957"/>
            <a:ext cx="4342448" cy="2395657"/>
          </a:xfrm>
          <a:prstGeom prst="roundRect">
            <a:avLst>
              <a:gd fmla="val 3977" name="adj"/>
            </a:avLst>
          </a:prstGeom>
          <a:solidFill>
            <a:srgbClr val="DFE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028224" y="426077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Kanit Light"/>
              <a:buNone/>
            </a:pPr>
            <a:r>
              <a:rPr b="0" i="0" lang="en-US" sz="2200" u="none" cap="none" strike="noStrike">
                <a:solidFill>
                  <a:srgbClr val="000000"/>
                </a:solidFill>
                <a:latin typeface="Kanit Light"/>
                <a:ea typeface="Kanit Light"/>
                <a:cs typeface="Kanit Light"/>
                <a:sym typeface="Kanit Light"/>
              </a:rPr>
              <a:t>Documentos Flexibles</a:t>
            </a:r>
            <a:endParaRPr b="0" i="0" sz="2200" u="none" cap="none" strike="noStrike"/>
          </a:p>
        </p:txBody>
      </p:sp>
      <p:sp>
        <p:nvSpPr>
          <p:cNvPr id="61" name="Google Shape;61;p2"/>
          <p:cNvSpPr/>
          <p:nvPr/>
        </p:nvSpPr>
        <p:spPr>
          <a:xfrm>
            <a:off x="1028224" y="4751189"/>
            <a:ext cx="3548658"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Martel Sans"/>
              <a:buNone/>
            </a:pPr>
            <a:r>
              <a:rPr b="0" i="0" lang="en-US" sz="1750" u="none" cap="none" strike="noStrike">
                <a:solidFill>
                  <a:srgbClr val="000000"/>
                </a:solidFill>
                <a:latin typeface="Martel Sans"/>
                <a:ea typeface="Martel Sans"/>
                <a:cs typeface="Martel Sans"/>
                <a:sym typeface="Martel Sans"/>
              </a:rPr>
              <a:t>Los datos se guardan en documentos similares a un objeto, cada uno con su propia estructura.</a:t>
            </a:r>
            <a:endParaRPr b="0" i="0" sz="1750" u="none" cap="none" strike="noStrike"/>
          </a:p>
        </p:txBody>
      </p:sp>
      <p:sp>
        <p:nvSpPr>
          <p:cNvPr id="62" name="Google Shape;62;p2"/>
          <p:cNvSpPr/>
          <p:nvPr/>
        </p:nvSpPr>
        <p:spPr>
          <a:xfrm>
            <a:off x="5143857" y="4033957"/>
            <a:ext cx="4342567" cy="2395657"/>
          </a:xfrm>
          <a:prstGeom prst="rect">
            <a:avLst/>
          </a:prstGeom>
          <a:solidFill>
            <a:srgbClr val="DFE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143857" y="4033957"/>
            <a:ext cx="30480" cy="2395657"/>
          </a:xfrm>
          <a:prstGeom prst="roundRect">
            <a:avLst>
              <a:gd fmla="val 312558" name="adj"/>
            </a:avLst>
          </a:prstGeom>
          <a:solidFill>
            <a:srgbClr val="C5D2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710833" y="426077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Kanit Light"/>
              <a:buNone/>
            </a:pPr>
            <a:r>
              <a:rPr b="0" i="0" lang="en-US" sz="2200" u="none" cap="none" strike="noStrike">
                <a:solidFill>
                  <a:srgbClr val="000000"/>
                </a:solidFill>
                <a:latin typeface="Kanit Light"/>
                <a:ea typeface="Kanit Light"/>
                <a:cs typeface="Kanit Light"/>
                <a:sym typeface="Kanit Light"/>
              </a:rPr>
              <a:t>Estructura JSON-like</a:t>
            </a:r>
            <a:endParaRPr b="0" i="0" sz="2200" u="none" cap="none" strike="noStrike"/>
          </a:p>
        </p:txBody>
      </p:sp>
      <p:sp>
        <p:nvSpPr>
          <p:cNvPr id="65" name="Google Shape;65;p2"/>
          <p:cNvSpPr/>
          <p:nvPr/>
        </p:nvSpPr>
        <p:spPr>
          <a:xfrm>
            <a:off x="5710833" y="4751189"/>
            <a:ext cx="320861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Martel Sans"/>
              <a:buNone/>
            </a:pPr>
            <a:r>
              <a:rPr b="0" i="0" lang="en-US" sz="1750" u="none" cap="none" strike="noStrike">
                <a:solidFill>
                  <a:srgbClr val="000000"/>
                </a:solidFill>
                <a:latin typeface="Martel Sans"/>
                <a:ea typeface="Martel Sans"/>
                <a:cs typeface="Martel Sans"/>
                <a:sym typeface="Martel Sans"/>
              </a:rPr>
              <a:t>Cada documento es un conjunto de pares clave-valor, con gran similitud al formato JSON.</a:t>
            </a:r>
            <a:endParaRPr b="0" i="0" sz="1750" u="none" cap="none" strike="noStrike"/>
          </a:p>
        </p:txBody>
      </p:sp>
      <p:sp>
        <p:nvSpPr>
          <p:cNvPr id="66" name="Google Shape;66;p2"/>
          <p:cNvSpPr/>
          <p:nvPr/>
        </p:nvSpPr>
        <p:spPr>
          <a:xfrm>
            <a:off x="4860369" y="4948238"/>
            <a:ext cx="566976" cy="566976"/>
          </a:xfrm>
          <a:prstGeom prst="roundRect">
            <a:avLst>
              <a:gd fmla="val 16803" name="adj"/>
            </a:avLst>
          </a:prstGeom>
          <a:solidFill>
            <a:srgbClr val="437066"/>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7" name="Google Shape;67;p2"/>
          <p:cNvPicPr preferRelativeResize="0"/>
          <p:nvPr/>
        </p:nvPicPr>
        <p:blipFill rotWithShape="1">
          <a:blip r:embed="rId3">
            <a:alphaModFix/>
          </a:blip>
          <a:srcRect b="0" l="0" r="0" t="0"/>
          <a:stretch/>
        </p:blipFill>
        <p:spPr>
          <a:xfrm>
            <a:off x="5002054" y="5054560"/>
            <a:ext cx="283488" cy="354330"/>
          </a:xfrm>
          <a:prstGeom prst="rect">
            <a:avLst/>
          </a:prstGeom>
          <a:noFill/>
          <a:ln>
            <a:noFill/>
          </a:ln>
        </p:spPr>
      </p:pic>
      <p:sp>
        <p:nvSpPr>
          <p:cNvPr id="68" name="Google Shape;68;p2"/>
          <p:cNvSpPr/>
          <p:nvPr/>
        </p:nvSpPr>
        <p:spPr>
          <a:xfrm>
            <a:off x="9486424" y="4033957"/>
            <a:ext cx="4342567" cy="2395657"/>
          </a:xfrm>
          <a:prstGeom prst="rect">
            <a:avLst/>
          </a:prstGeom>
          <a:solidFill>
            <a:srgbClr val="DFE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486424" y="4033957"/>
            <a:ext cx="30480" cy="2395657"/>
          </a:xfrm>
          <a:prstGeom prst="roundRect">
            <a:avLst>
              <a:gd fmla="val 312558" name="adj"/>
            </a:avLst>
          </a:prstGeom>
          <a:solidFill>
            <a:srgbClr val="C5D2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0053399" y="426077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2200"/>
              <a:buFont typeface="Kanit Light"/>
              <a:buNone/>
            </a:pPr>
            <a:r>
              <a:rPr b="0" i="0" lang="en-US" sz="2200" u="none" cap="none" strike="noStrike">
                <a:solidFill>
                  <a:srgbClr val="000000"/>
                </a:solidFill>
                <a:latin typeface="Kanit Light"/>
                <a:ea typeface="Kanit Light"/>
                <a:cs typeface="Kanit Light"/>
                <a:sym typeface="Kanit Light"/>
              </a:rPr>
              <a:t>Esquemas Dinámicos</a:t>
            </a:r>
            <a:endParaRPr b="0" i="0" sz="2200" u="none" cap="none" strike="noStrike"/>
          </a:p>
        </p:txBody>
      </p:sp>
      <p:sp>
        <p:nvSpPr>
          <p:cNvPr id="71" name="Google Shape;71;p2"/>
          <p:cNvSpPr/>
          <p:nvPr/>
        </p:nvSpPr>
        <p:spPr>
          <a:xfrm>
            <a:off x="10053399" y="4751189"/>
            <a:ext cx="354877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Martel Sans"/>
              <a:buNone/>
            </a:pPr>
            <a:r>
              <a:rPr b="0" i="0" lang="en-US" sz="1750" u="none" cap="none" strike="noStrike">
                <a:solidFill>
                  <a:srgbClr val="000000"/>
                </a:solidFill>
                <a:latin typeface="Martel Sans"/>
                <a:ea typeface="Martel Sans"/>
                <a:cs typeface="Martel Sans"/>
                <a:sym typeface="Martel Sans"/>
              </a:rPr>
              <a:t>Permiten flexibilidad, donde documentos en la misma colección pueden tener diferentes campos.</a:t>
            </a:r>
            <a:endParaRPr b="0" i="0" sz="1750" u="none" cap="none" strike="noStrike"/>
          </a:p>
        </p:txBody>
      </p:sp>
      <p:sp>
        <p:nvSpPr>
          <p:cNvPr id="72" name="Google Shape;72;p2"/>
          <p:cNvSpPr/>
          <p:nvPr/>
        </p:nvSpPr>
        <p:spPr>
          <a:xfrm>
            <a:off x="9202936" y="4948238"/>
            <a:ext cx="566976" cy="566976"/>
          </a:xfrm>
          <a:prstGeom prst="roundRect">
            <a:avLst>
              <a:gd fmla="val 16803" name="adj"/>
            </a:avLst>
          </a:prstGeom>
          <a:solidFill>
            <a:srgbClr val="437066"/>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2"/>
          <p:cNvPicPr preferRelativeResize="0"/>
          <p:nvPr/>
        </p:nvPicPr>
        <p:blipFill rotWithShape="1">
          <a:blip r:embed="rId4">
            <a:alphaModFix/>
          </a:blip>
          <a:srcRect b="0" l="0" r="0" t="0"/>
          <a:stretch/>
        </p:blipFill>
        <p:spPr>
          <a:xfrm>
            <a:off x="9344620" y="5054560"/>
            <a:ext cx="283488" cy="354330"/>
          </a:xfrm>
          <a:prstGeom prst="rect">
            <a:avLst/>
          </a:prstGeom>
          <a:noFill/>
          <a:ln>
            <a:noFill/>
          </a:ln>
        </p:spPr>
      </p:pic>
      <p:sp>
        <p:nvSpPr>
          <p:cNvPr id="74" name="Google Shape;74;p2"/>
          <p:cNvSpPr/>
          <p:nvPr/>
        </p:nvSpPr>
        <p:spPr>
          <a:xfrm>
            <a:off x="793790" y="6692384"/>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Martel Sans"/>
              <a:buNone/>
            </a:pPr>
            <a:r>
              <a:rPr i="0" lang="en-US" sz="1750" u="none" cap="none" strike="noStrike">
                <a:solidFill>
                  <a:schemeClr val="dk1"/>
                </a:solidFill>
                <a:latin typeface="Martel Sans"/>
                <a:ea typeface="Martel Sans"/>
                <a:cs typeface="Martel Sans"/>
                <a:sym typeface="Martel Sans"/>
              </a:rPr>
              <a:t>Esta flexibilidad es ideal para datos semiestructurados y aplicaciones ágiles, donde los requisitos de datos pueden cambiar rápidamente.</a:t>
            </a:r>
            <a:endParaRPr i="0" sz="1750" u="none" cap="none" strike="noStrike">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p:nvPr/>
        </p:nvSpPr>
        <p:spPr>
          <a:xfrm>
            <a:off x="744260" y="938927"/>
            <a:ext cx="10642759" cy="664488"/>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272D45"/>
              </a:buClr>
              <a:buSzPts val="4150"/>
              <a:buFont typeface="Kanit Light"/>
              <a:buNone/>
            </a:pPr>
            <a:r>
              <a:rPr b="0" i="0" lang="en-US" sz="4150" u="none" cap="none" strike="noStrike">
                <a:solidFill>
                  <a:srgbClr val="272D45"/>
                </a:solidFill>
                <a:latin typeface="Kanit Light"/>
                <a:ea typeface="Kanit Light"/>
                <a:cs typeface="Kanit Light"/>
                <a:sym typeface="Kanit Light"/>
              </a:rPr>
              <a:t>JSON y BSON: El Lenguaje de los Documentos</a:t>
            </a:r>
            <a:endParaRPr b="0" i="0" sz="4150" u="none" cap="none" strike="noStrike"/>
          </a:p>
        </p:txBody>
      </p:sp>
      <p:sp>
        <p:nvSpPr>
          <p:cNvPr id="81" name="Google Shape;81;p3"/>
          <p:cNvSpPr/>
          <p:nvPr/>
        </p:nvSpPr>
        <p:spPr>
          <a:xfrm>
            <a:off x="744260" y="2028706"/>
            <a:ext cx="13141881" cy="34016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0" i="0" lang="en-US" sz="1650" u="none" cap="none" strike="noStrike">
                <a:solidFill>
                  <a:srgbClr val="2C3249"/>
                </a:solidFill>
                <a:latin typeface="Martel Sans"/>
                <a:ea typeface="Martel Sans"/>
                <a:cs typeface="Martel Sans"/>
                <a:sym typeface="Martel Sans"/>
              </a:rPr>
              <a:t>Para comprender las bases de datos documentales, es esencial conocer los formatos que utilizan para estructurar los datos.</a:t>
            </a:r>
            <a:endParaRPr b="0" i="0" sz="1650" u="none" cap="none" strike="noStrike"/>
          </a:p>
        </p:txBody>
      </p:sp>
      <p:sp>
        <p:nvSpPr>
          <p:cNvPr id="82" name="Google Shape;82;p3"/>
          <p:cNvSpPr/>
          <p:nvPr/>
        </p:nvSpPr>
        <p:spPr>
          <a:xfrm>
            <a:off x="744260" y="2820710"/>
            <a:ext cx="3189684" cy="398621"/>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272D45"/>
              </a:buClr>
              <a:buSzPts val="2500"/>
              <a:buFont typeface="Kanit Light"/>
              <a:buNone/>
            </a:pPr>
            <a:r>
              <a:rPr b="0" i="0" lang="en-US" sz="2500" u="none" cap="none" strike="noStrike">
                <a:solidFill>
                  <a:srgbClr val="272D45"/>
                </a:solidFill>
                <a:latin typeface="Kanit Light"/>
                <a:ea typeface="Kanit Light"/>
                <a:cs typeface="Kanit Light"/>
                <a:sym typeface="Kanit Light"/>
              </a:rPr>
              <a:t>JSON: Formato Legible</a:t>
            </a:r>
            <a:endParaRPr b="0" i="0" sz="2500" u="none" cap="none" strike="noStrike"/>
          </a:p>
        </p:txBody>
      </p:sp>
      <p:sp>
        <p:nvSpPr>
          <p:cNvPr id="83" name="Google Shape;83;p3"/>
          <p:cNvSpPr/>
          <p:nvPr/>
        </p:nvSpPr>
        <p:spPr>
          <a:xfrm>
            <a:off x="744260" y="3431977"/>
            <a:ext cx="6311622" cy="13606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0" i="0" lang="en-US" sz="1650" u="none" cap="none" strike="noStrike">
                <a:solidFill>
                  <a:srgbClr val="2C3249"/>
                </a:solidFill>
                <a:latin typeface="Martel Sans"/>
                <a:ea typeface="Martel Sans"/>
                <a:cs typeface="Martel Sans"/>
                <a:sym typeface="Martel Sans"/>
              </a:rPr>
              <a:t>JSON (JavaScript Object Notation) es un formato de texto ligero para el intercambio de datos. Es fácil de leer y escribir para los humanos, y fácil de analizar y generar para las máquinas. Se usa ampliamente en APIs web y configuraciones.</a:t>
            </a:r>
            <a:endParaRPr b="0" i="0" sz="1650" u="none" cap="none" strike="noStrike"/>
          </a:p>
        </p:txBody>
      </p:sp>
      <p:sp>
        <p:nvSpPr>
          <p:cNvPr id="84" name="Google Shape;84;p3"/>
          <p:cNvSpPr/>
          <p:nvPr/>
        </p:nvSpPr>
        <p:spPr>
          <a:xfrm>
            <a:off x="744260" y="5031819"/>
            <a:ext cx="6311622" cy="2019657"/>
          </a:xfrm>
          <a:prstGeom prst="roundRect">
            <a:avLst>
              <a:gd fmla="val 4422"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33663" y="5031819"/>
            <a:ext cx="6332815" cy="2019657"/>
          </a:xfrm>
          <a:prstGeom prst="roundRect">
            <a:avLst>
              <a:gd fmla="val 1579"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46309" y="5191244"/>
            <a:ext cx="5907524" cy="170080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Consolas"/>
              <a:buNone/>
            </a:pPr>
            <a:r>
              <a:rPr b="0" i="0" lang="en-US" sz="1650" u="none" cap="none" strike="noStrike">
                <a:solidFill>
                  <a:srgbClr val="2C3249"/>
                </a:solidFill>
                <a:highlight>
                  <a:srgbClr val="F2F2F2"/>
                </a:highlight>
                <a:latin typeface="Consolas"/>
                <a:ea typeface="Consolas"/>
                <a:cs typeface="Consolas"/>
                <a:sym typeface="Consolas"/>
              </a:rPr>
              <a:t>{  "nombre": "Ana",  "edad": 28,  "intereses": ["lectura", "viajes"]}</a:t>
            </a:r>
            <a:endParaRPr b="0" i="0" sz="1650" u="none" cap="none" strike="noStrike"/>
          </a:p>
        </p:txBody>
      </p:sp>
      <p:sp>
        <p:nvSpPr>
          <p:cNvPr id="87" name="Google Shape;87;p3"/>
          <p:cNvSpPr/>
          <p:nvPr/>
        </p:nvSpPr>
        <p:spPr>
          <a:xfrm>
            <a:off x="7582138" y="2820710"/>
            <a:ext cx="3189684" cy="398621"/>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272D45"/>
              </a:buClr>
              <a:buSzPts val="2500"/>
              <a:buFont typeface="Kanit Light"/>
              <a:buNone/>
            </a:pPr>
            <a:r>
              <a:rPr b="0" i="0" lang="en-US" sz="2500" u="none" cap="none" strike="noStrike">
                <a:solidFill>
                  <a:srgbClr val="272D45"/>
                </a:solidFill>
                <a:latin typeface="Kanit Light"/>
                <a:ea typeface="Kanit Light"/>
                <a:cs typeface="Kanit Light"/>
                <a:sym typeface="Kanit Light"/>
              </a:rPr>
              <a:t>BSON: Versión Binaria</a:t>
            </a:r>
            <a:endParaRPr b="0" i="0" sz="2500" u="none" cap="none" strike="noStrike"/>
          </a:p>
        </p:txBody>
      </p:sp>
      <p:sp>
        <p:nvSpPr>
          <p:cNvPr id="88" name="Google Shape;88;p3"/>
          <p:cNvSpPr/>
          <p:nvPr/>
        </p:nvSpPr>
        <p:spPr>
          <a:xfrm>
            <a:off x="7582138" y="3431977"/>
            <a:ext cx="6311622" cy="204096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0" i="0" lang="en-US" sz="1650" u="none" cap="none" strike="noStrike">
                <a:solidFill>
                  <a:srgbClr val="2C3249"/>
                </a:solidFill>
                <a:latin typeface="Martel Sans"/>
                <a:ea typeface="Martel Sans"/>
                <a:cs typeface="Martel Sans"/>
                <a:sym typeface="Martel Sans"/>
              </a:rPr>
              <a:t>BSON (Binary JSON) es la representación binaria de documentos JSON, utilizada por MongoDB para almacenamiento y transmisión de red. Está optimizado para la eficiencia en espacio y velocidad de recorrido. Además, BSON soporta tipos de datos que no están disponibles en JSON estándar, como fechas y binarios.</a:t>
            </a:r>
            <a:endParaRPr b="0" i="0" sz="1650" u="none" cap="none" strike="noStrike"/>
          </a:p>
        </p:txBody>
      </p:sp>
      <p:sp>
        <p:nvSpPr>
          <p:cNvPr id="89" name="Google Shape;89;p3"/>
          <p:cNvSpPr/>
          <p:nvPr/>
        </p:nvSpPr>
        <p:spPr>
          <a:xfrm>
            <a:off x="7582138" y="5664279"/>
            <a:ext cx="6311622" cy="34016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1" i="0" lang="en-US" sz="1650" u="none" cap="none" strike="noStrike">
                <a:solidFill>
                  <a:srgbClr val="2C3249"/>
                </a:solidFill>
                <a:latin typeface="Martel Sans"/>
                <a:ea typeface="Martel Sans"/>
                <a:cs typeface="Martel Sans"/>
                <a:sym typeface="Martel Sans"/>
              </a:rPr>
              <a:t>Eficiencia:</a:t>
            </a:r>
            <a:r>
              <a:rPr b="0" i="0" lang="en-US" sz="1650" u="none" cap="none" strike="noStrike">
                <a:solidFill>
                  <a:srgbClr val="2C3249"/>
                </a:solidFill>
                <a:latin typeface="Martel Sans"/>
                <a:ea typeface="Martel Sans"/>
                <a:cs typeface="Martel Sans"/>
                <a:sym typeface="Martel Sans"/>
              </a:rPr>
              <a:t> Menor tamaño y mayor velocidad de lectura.</a:t>
            </a:r>
            <a:endParaRPr b="0" i="0" sz="1650" u="none" cap="none" strike="noStrike"/>
          </a:p>
        </p:txBody>
      </p:sp>
      <p:sp>
        <p:nvSpPr>
          <p:cNvPr id="90" name="Google Shape;90;p3"/>
          <p:cNvSpPr/>
          <p:nvPr/>
        </p:nvSpPr>
        <p:spPr>
          <a:xfrm>
            <a:off x="7582138" y="6078855"/>
            <a:ext cx="6311622" cy="71842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1" i="0" lang="en-US" sz="1650" u="none" cap="none" strike="noStrike">
                <a:solidFill>
                  <a:srgbClr val="2C3249"/>
                </a:solidFill>
                <a:latin typeface="Martel Sans"/>
                <a:ea typeface="Martel Sans"/>
                <a:cs typeface="Martel Sans"/>
                <a:sym typeface="Martel Sans"/>
              </a:rPr>
              <a:t>Tipos Extendidos:</a:t>
            </a:r>
            <a:r>
              <a:rPr b="0" i="0" lang="en-US" sz="1650" u="none" cap="none" strike="noStrike">
                <a:solidFill>
                  <a:srgbClr val="2C3249"/>
                </a:solidFill>
                <a:latin typeface="Martel Sans"/>
                <a:ea typeface="Martel Sans"/>
                <a:cs typeface="Martel Sans"/>
                <a:sym typeface="Martel Sans"/>
              </a:rPr>
              <a:t> Soporte para </a:t>
            </a:r>
            <a:r>
              <a:rPr b="0" i="0" lang="en-US" sz="1650" u="none" cap="none" strike="noStrike">
                <a:solidFill>
                  <a:srgbClr val="2C3249"/>
                </a:solidFill>
                <a:highlight>
                  <a:srgbClr val="F2F2F2"/>
                </a:highlight>
                <a:latin typeface="Consolas"/>
                <a:ea typeface="Consolas"/>
                <a:cs typeface="Consolas"/>
                <a:sym typeface="Consolas"/>
              </a:rPr>
              <a:t>Date</a:t>
            </a:r>
            <a:r>
              <a:rPr b="0" i="0" lang="en-US" sz="1650" u="none" cap="none" strike="noStrike">
                <a:solidFill>
                  <a:srgbClr val="2C3249"/>
                </a:solidFill>
                <a:latin typeface="Martel Sans"/>
                <a:ea typeface="Martel Sans"/>
                <a:cs typeface="Martel Sans"/>
                <a:sym typeface="Martel Sans"/>
              </a:rPr>
              <a:t>, </a:t>
            </a:r>
            <a:r>
              <a:rPr b="0" i="0" lang="en-US" sz="1650" u="none" cap="none" strike="noStrike">
                <a:solidFill>
                  <a:srgbClr val="2C3249"/>
                </a:solidFill>
                <a:highlight>
                  <a:srgbClr val="F2F2F2"/>
                </a:highlight>
                <a:latin typeface="Consolas"/>
                <a:ea typeface="Consolas"/>
                <a:cs typeface="Consolas"/>
                <a:sym typeface="Consolas"/>
              </a:rPr>
              <a:t>ObjectID</a:t>
            </a:r>
            <a:r>
              <a:rPr b="0" i="0" lang="en-US" sz="1650" u="none" cap="none" strike="noStrike">
                <a:solidFill>
                  <a:srgbClr val="2C3249"/>
                </a:solidFill>
                <a:latin typeface="Martel Sans"/>
                <a:ea typeface="Martel Sans"/>
                <a:cs typeface="Martel Sans"/>
                <a:sym typeface="Martel Sans"/>
              </a:rPr>
              <a:t>, </a:t>
            </a:r>
            <a:r>
              <a:rPr b="0" i="0" lang="en-US" sz="1650" u="none" cap="none" strike="noStrike">
                <a:solidFill>
                  <a:srgbClr val="2C3249"/>
                </a:solidFill>
                <a:highlight>
                  <a:srgbClr val="F2F2F2"/>
                </a:highlight>
                <a:latin typeface="Consolas"/>
                <a:ea typeface="Consolas"/>
                <a:cs typeface="Consolas"/>
                <a:sym typeface="Consolas"/>
              </a:rPr>
              <a:t>BinData</a:t>
            </a:r>
            <a:r>
              <a:rPr b="0" i="0" lang="en-US" sz="1650" u="none" cap="none" strike="noStrike">
                <a:solidFill>
                  <a:srgbClr val="2C3249"/>
                </a:solidFill>
                <a:latin typeface="Martel Sans"/>
                <a:ea typeface="Martel Sans"/>
                <a:cs typeface="Martel Sans"/>
                <a:sym typeface="Martel Sans"/>
              </a:rPr>
              <a:t>, etc.</a:t>
            </a:r>
            <a:endParaRPr b="0" i="0" sz="1650" u="none" cap="none" strike="noStrike"/>
          </a:p>
        </p:txBody>
      </p:sp>
      <p:sp>
        <p:nvSpPr>
          <p:cNvPr id="91" name="Google Shape;91;p3"/>
          <p:cNvSpPr/>
          <p:nvPr/>
        </p:nvSpPr>
        <p:spPr>
          <a:xfrm>
            <a:off x="7582138" y="6871692"/>
            <a:ext cx="6311622" cy="340162"/>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C3249"/>
              </a:buClr>
              <a:buSzPts val="1650"/>
              <a:buFont typeface="Martel Sans"/>
              <a:buNone/>
            </a:pPr>
            <a:r>
              <a:rPr b="1" i="0" lang="en-US" sz="1650" u="none" cap="none" strike="noStrike">
                <a:solidFill>
                  <a:srgbClr val="2C3249"/>
                </a:solidFill>
                <a:latin typeface="Martel Sans"/>
                <a:ea typeface="Martel Sans"/>
                <a:cs typeface="Martel Sans"/>
                <a:sym typeface="Martel Sans"/>
              </a:rPr>
              <a:t>Velocidad:</a:t>
            </a:r>
            <a:r>
              <a:rPr b="0" i="0" lang="en-US" sz="1650" u="none" cap="none" strike="noStrike">
                <a:solidFill>
                  <a:srgbClr val="2C3249"/>
                </a:solidFill>
                <a:latin typeface="Martel Sans"/>
                <a:ea typeface="Martel Sans"/>
                <a:cs typeface="Martel Sans"/>
                <a:sym typeface="Martel Sans"/>
              </a:rPr>
              <a:t> Facilita el recorrido rápido de documentos.</a:t>
            </a:r>
            <a:endParaRPr b="0" i="0" sz="16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descr="preencoded.png" id="97" name="Google Shape;97;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8" name="Google Shape;98;p4"/>
          <p:cNvSpPr/>
          <p:nvPr/>
        </p:nvSpPr>
        <p:spPr>
          <a:xfrm>
            <a:off x="727234" y="738783"/>
            <a:ext cx="7689533" cy="1298496"/>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272D45"/>
              </a:buClr>
              <a:buSzPts val="4050"/>
              <a:buFont typeface="Kanit Light"/>
              <a:buNone/>
            </a:pPr>
            <a:r>
              <a:rPr b="0" i="0" lang="en-US" sz="4050" u="none" cap="none" strike="noStrike">
                <a:solidFill>
                  <a:srgbClr val="272D45"/>
                </a:solidFill>
                <a:latin typeface="Kanit Light"/>
                <a:ea typeface="Kanit Light"/>
                <a:cs typeface="Kanit Light"/>
                <a:sym typeface="Kanit Light"/>
              </a:rPr>
              <a:t>MongoDB: La Base de Datos Documental Más Popular</a:t>
            </a:r>
            <a:endParaRPr b="0" i="0" sz="4050" u="none" cap="none" strike="noStrike"/>
          </a:p>
        </p:txBody>
      </p:sp>
      <p:sp>
        <p:nvSpPr>
          <p:cNvPr id="99" name="Google Shape;99;p4"/>
          <p:cNvSpPr/>
          <p:nvPr/>
        </p:nvSpPr>
        <p:spPr>
          <a:xfrm>
            <a:off x="727234" y="2348865"/>
            <a:ext cx="7689533" cy="66484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0" i="0" lang="en-US" sz="1600" u="none" cap="none" strike="noStrike">
                <a:solidFill>
                  <a:srgbClr val="2C3249"/>
                </a:solidFill>
                <a:latin typeface="Martel Sans"/>
                <a:ea typeface="Martel Sans"/>
                <a:cs typeface="Martel Sans"/>
                <a:sym typeface="Martel Sans"/>
              </a:rPr>
              <a:t>MongoDB se ha consolidado como líder en el espacio de bases de datos NoSQL, especialmente en el ámbito de los documentos.</a:t>
            </a:r>
            <a:endParaRPr b="0" i="0" sz="1600" u="none" cap="none" strike="noStrike"/>
          </a:p>
        </p:txBody>
      </p:sp>
      <p:sp>
        <p:nvSpPr>
          <p:cNvPr id="100" name="Google Shape;100;p4"/>
          <p:cNvSpPr/>
          <p:nvPr/>
        </p:nvSpPr>
        <p:spPr>
          <a:xfrm>
            <a:off x="727234" y="3247430"/>
            <a:ext cx="7689533" cy="66484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Lanzamiento:</a:t>
            </a:r>
            <a:r>
              <a:rPr b="0" i="0" lang="en-US" sz="1600" u="none" cap="none" strike="noStrike">
                <a:solidFill>
                  <a:srgbClr val="2C3249"/>
                </a:solidFill>
                <a:latin typeface="Martel Sans"/>
                <a:ea typeface="Martel Sans"/>
                <a:cs typeface="Martel Sans"/>
                <a:sym typeface="Martel Sans"/>
              </a:rPr>
              <a:t> Introducido en 2009, revolucionó el manejo de datos semiestructurados.</a:t>
            </a:r>
            <a:endParaRPr b="0" i="0" sz="1600" u="none" cap="none" strike="noStrike"/>
          </a:p>
        </p:txBody>
      </p:sp>
      <p:sp>
        <p:nvSpPr>
          <p:cNvPr id="101" name="Google Shape;101;p4"/>
          <p:cNvSpPr/>
          <p:nvPr/>
        </p:nvSpPr>
        <p:spPr>
          <a:xfrm>
            <a:off x="727234" y="3984903"/>
            <a:ext cx="7689533" cy="332423"/>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Modelo de Datos:</a:t>
            </a:r>
            <a:r>
              <a:rPr b="0" i="0" lang="en-US" sz="1600" u="none" cap="none" strike="noStrike">
                <a:solidFill>
                  <a:srgbClr val="2C3249"/>
                </a:solidFill>
                <a:latin typeface="Martel Sans"/>
                <a:ea typeface="Martel Sans"/>
                <a:cs typeface="Martel Sans"/>
                <a:sym typeface="Martel Sans"/>
              </a:rPr>
              <a:t> Almacena datos en colecciones de documentos BSON.</a:t>
            </a:r>
            <a:endParaRPr b="0" i="0" sz="1600" u="none" cap="none" strike="noStrike"/>
          </a:p>
        </p:txBody>
      </p:sp>
      <p:sp>
        <p:nvSpPr>
          <p:cNvPr id="102" name="Google Shape;102;p4"/>
          <p:cNvSpPr/>
          <p:nvPr/>
        </p:nvSpPr>
        <p:spPr>
          <a:xfrm>
            <a:off x="727234" y="4389953"/>
            <a:ext cx="7689533" cy="66484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Escalabilidad Horizontal:</a:t>
            </a:r>
            <a:r>
              <a:rPr b="0" i="0" lang="en-US" sz="1600" u="none" cap="none" strike="noStrike">
                <a:solidFill>
                  <a:srgbClr val="2C3249"/>
                </a:solidFill>
                <a:latin typeface="Martel Sans"/>
                <a:ea typeface="Martel Sans"/>
                <a:cs typeface="Martel Sans"/>
                <a:sym typeface="Martel Sans"/>
              </a:rPr>
              <a:t> Soporta sharding para distribuir datos en múltiples servidores y manejar volúmenes masivos.</a:t>
            </a:r>
            <a:endParaRPr b="0" i="0" sz="1600" u="none" cap="none" strike="noStrike"/>
          </a:p>
        </p:txBody>
      </p:sp>
      <p:sp>
        <p:nvSpPr>
          <p:cNvPr id="103" name="Google Shape;103;p4"/>
          <p:cNvSpPr/>
          <p:nvPr/>
        </p:nvSpPr>
        <p:spPr>
          <a:xfrm>
            <a:off x="727234" y="5127427"/>
            <a:ext cx="7689533" cy="664845"/>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Alta Disponibilidad:</a:t>
            </a:r>
            <a:r>
              <a:rPr b="0" i="0" lang="en-US" sz="1600" u="none" cap="none" strike="noStrike">
                <a:solidFill>
                  <a:srgbClr val="2C3249"/>
                </a:solidFill>
                <a:latin typeface="Martel Sans"/>
                <a:ea typeface="Martel Sans"/>
                <a:cs typeface="Martel Sans"/>
                <a:sym typeface="Martel Sans"/>
              </a:rPr>
              <a:t> Ofrece replicación de datos y failover automático para asegurar la continuidad del servicio.</a:t>
            </a:r>
            <a:endParaRPr b="0" i="0" sz="1600" u="none" cap="none" strike="noStrike"/>
          </a:p>
        </p:txBody>
      </p:sp>
      <p:sp>
        <p:nvSpPr>
          <p:cNvPr id="104" name="Google Shape;104;p4"/>
          <p:cNvSpPr/>
          <p:nvPr/>
        </p:nvSpPr>
        <p:spPr>
          <a:xfrm>
            <a:off x="1038820" y="6259711"/>
            <a:ext cx="7377946" cy="9972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0" i="0" lang="en-US" sz="1600" u="none" cap="none" strike="noStrike">
                <a:solidFill>
                  <a:srgbClr val="2C3249"/>
                </a:solidFill>
                <a:latin typeface="Martel Sans"/>
                <a:ea typeface="Martel Sans"/>
                <a:cs typeface="Martel Sans"/>
                <a:sym typeface="Martel Sans"/>
              </a:rPr>
              <a:t>Es la elección predilecta de gigantes tecnológicos como Facebook, eBay y The New York Times para manejar sus aplicaciones con grandes volúmenes de datos y requisitos de agilidad.</a:t>
            </a:r>
            <a:endParaRPr b="0" i="0" sz="1600" u="none" cap="none" strike="noStrike"/>
          </a:p>
        </p:txBody>
      </p:sp>
      <p:sp>
        <p:nvSpPr>
          <p:cNvPr id="105" name="Google Shape;105;p4"/>
          <p:cNvSpPr/>
          <p:nvPr/>
        </p:nvSpPr>
        <p:spPr>
          <a:xfrm>
            <a:off x="727234" y="6025991"/>
            <a:ext cx="22860" cy="1464707"/>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p:nvPr/>
        </p:nvSpPr>
        <p:spPr>
          <a:xfrm>
            <a:off x="793790" y="654487"/>
            <a:ext cx="697039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72D45"/>
              </a:buClr>
              <a:buSzPts val="4450"/>
              <a:buFont typeface="Kanit Light"/>
              <a:buNone/>
            </a:pPr>
            <a:r>
              <a:rPr b="0" i="0" lang="en-US" sz="4450" u="none" cap="none" strike="noStrike">
                <a:solidFill>
                  <a:srgbClr val="272D45"/>
                </a:solidFill>
                <a:latin typeface="Kanit Light"/>
                <a:ea typeface="Kanit Light"/>
                <a:cs typeface="Kanit Light"/>
                <a:sym typeface="Kanit Light"/>
              </a:rPr>
              <a:t>Ventajas Clave de MongoDB</a:t>
            </a:r>
            <a:endParaRPr b="0" i="0" sz="4450" u="none" cap="none" strike="noStrike"/>
          </a:p>
        </p:txBody>
      </p:sp>
      <p:sp>
        <p:nvSpPr>
          <p:cNvPr id="112" name="Google Shape;112;p5"/>
          <p:cNvSpPr/>
          <p:nvPr/>
        </p:nvSpPr>
        <p:spPr>
          <a:xfrm>
            <a:off x="793790" y="1816894"/>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MongoDB no solo es popular por su flexibilidad, sino por un conjunto de características que lo hacen ideal para el desarrollo moderno.</a:t>
            </a:r>
            <a:endParaRPr b="0" i="0" sz="1750" u="none" cap="none" strike="noStrike"/>
          </a:p>
        </p:txBody>
      </p:sp>
      <p:sp>
        <p:nvSpPr>
          <p:cNvPr id="113" name="Google Shape;113;p5"/>
          <p:cNvSpPr/>
          <p:nvPr/>
        </p:nvSpPr>
        <p:spPr>
          <a:xfrm>
            <a:off x="793790" y="2797850"/>
            <a:ext cx="6407944" cy="2456617"/>
          </a:xfrm>
          <a:prstGeom prst="roundRect">
            <a:avLst>
              <a:gd fmla="val 5956" name="adj"/>
            </a:avLst>
          </a:prstGeom>
          <a:solidFill>
            <a:srgbClr val="FFFFFF"/>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763310" y="2797850"/>
            <a:ext cx="121920" cy="2456617"/>
          </a:xfrm>
          <a:prstGeom prst="roundRect">
            <a:avLst>
              <a:gd fmla="val 78139" name="adj"/>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142524" y="3055144"/>
            <a:ext cx="287619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b="0" i="0" lang="en-US" sz="2200" u="none" cap="none" strike="noStrike">
                <a:solidFill>
                  <a:srgbClr val="2C3249"/>
                </a:solidFill>
                <a:latin typeface="Kanit Light"/>
                <a:ea typeface="Kanit Light"/>
                <a:cs typeface="Kanit Light"/>
                <a:sym typeface="Kanit Light"/>
              </a:rPr>
              <a:t>Flexibilidad Inigualable</a:t>
            </a:r>
            <a:endParaRPr b="0" i="0" sz="2200" u="none" cap="none" strike="noStrike"/>
          </a:p>
        </p:txBody>
      </p:sp>
      <p:sp>
        <p:nvSpPr>
          <p:cNvPr id="116" name="Google Shape;116;p5"/>
          <p:cNvSpPr/>
          <p:nvPr/>
        </p:nvSpPr>
        <p:spPr>
          <a:xfrm>
            <a:off x="1142524" y="3545562"/>
            <a:ext cx="58019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Su esquema dinámico permite una rápida adaptación a los cambios en los requisitos de la aplicación, sin migraciones de esquema costosas.</a:t>
            </a:r>
            <a:endParaRPr b="0" i="0" sz="1750" u="none" cap="none" strike="noStrike"/>
          </a:p>
        </p:txBody>
      </p:sp>
      <p:sp>
        <p:nvSpPr>
          <p:cNvPr id="117" name="Google Shape;117;p5"/>
          <p:cNvSpPr/>
          <p:nvPr/>
        </p:nvSpPr>
        <p:spPr>
          <a:xfrm>
            <a:off x="7428548" y="2797850"/>
            <a:ext cx="6408063" cy="2456617"/>
          </a:xfrm>
          <a:prstGeom prst="roundRect">
            <a:avLst>
              <a:gd fmla="val 5956" name="adj"/>
            </a:avLst>
          </a:prstGeom>
          <a:solidFill>
            <a:srgbClr val="FFFFFF"/>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7398067" y="2797850"/>
            <a:ext cx="121920" cy="2456617"/>
          </a:xfrm>
          <a:prstGeom prst="roundRect">
            <a:avLst>
              <a:gd fmla="val 78139" name="adj"/>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7777282" y="3055144"/>
            <a:ext cx="311991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b="0" i="0" lang="en-US" sz="2200" u="none" cap="none" strike="noStrike">
                <a:solidFill>
                  <a:srgbClr val="2C3249"/>
                </a:solidFill>
                <a:latin typeface="Kanit Light"/>
                <a:ea typeface="Kanit Light"/>
                <a:cs typeface="Kanit Light"/>
                <a:sym typeface="Kanit Light"/>
              </a:rPr>
              <a:t>Rendimiento Optimizado</a:t>
            </a:r>
            <a:endParaRPr b="0" i="0" sz="2200" u="none" cap="none" strike="noStrike"/>
          </a:p>
        </p:txBody>
      </p:sp>
      <p:sp>
        <p:nvSpPr>
          <p:cNvPr id="120" name="Google Shape;120;p5"/>
          <p:cNvSpPr/>
          <p:nvPr/>
        </p:nvSpPr>
        <p:spPr>
          <a:xfrm>
            <a:off x="7777282" y="3545562"/>
            <a:ext cx="5802035"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Con índices avanzados y un potente motor de consultas, MongoDB ofrece un rendimiento excepcional incluso con conjuntos de datos complejos.</a:t>
            </a:r>
            <a:endParaRPr b="0" i="0" sz="1750" u="none" cap="none" strike="noStrike"/>
          </a:p>
        </p:txBody>
      </p:sp>
      <p:sp>
        <p:nvSpPr>
          <p:cNvPr id="121" name="Google Shape;121;p5"/>
          <p:cNvSpPr/>
          <p:nvPr/>
        </p:nvSpPr>
        <p:spPr>
          <a:xfrm>
            <a:off x="793790" y="5481280"/>
            <a:ext cx="6407944" cy="2093714"/>
          </a:xfrm>
          <a:prstGeom prst="roundRect">
            <a:avLst>
              <a:gd fmla="val 6988" name="adj"/>
            </a:avLst>
          </a:prstGeom>
          <a:solidFill>
            <a:srgbClr val="FFFFFF"/>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763310" y="5481280"/>
            <a:ext cx="121920" cy="2093714"/>
          </a:xfrm>
          <a:prstGeom prst="roundRect">
            <a:avLst>
              <a:gd fmla="val 78139" name="adj"/>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142524" y="573857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b="0" i="0" lang="en-US" sz="2200" u="none" cap="none" strike="noStrike">
                <a:solidFill>
                  <a:srgbClr val="2C3249"/>
                </a:solidFill>
                <a:latin typeface="Kanit Light"/>
                <a:ea typeface="Kanit Light"/>
                <a:cs typeface="Kanit Light"/>
                <a:sym typeface="Kanit Light"/>
              </a:rPr>
              <a:t>Escalabilidad Sencilla</a:t>
            </a:r>
            <a:endParaRPr b="0" i="0" sz="2200" u="none" cap="none" strike="noStrike"/>
          </a:p>
        </p:txBody>
      </p:sp>
      <p:sp>
        <p:nvSpPr>
          <p:cNvPr id="124" name="Google Shape;124;p5"/>
          <p:cNvSpPr/>
          <p:nvPr/>
        </p:nvSpPr>
        <p:spPr>
          <a:xfrm>
            <a:off x="1142524" y="6228993"/>
            <a:ext cx="58019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Facilita el crecimiento de la infraestructura añadiendo más servidores (escalado horizontal) para manejar grandes cargas de trabajo.</a:t>
            </a:r>
            <a:endParaRPr b="0" i="0" sz="1750" u="none" cap="none" strike="noStrike"/>
          </a:p>
        </p:txBody>
      </p:sp>
      <p:sp>
        <p:nvSpPr>
          <p:cNvPr id="125" name="Google Shape;125;p5"/>
          <p:cNvSpPr/>
          <p:nvPr/>
        </p:nvSpPr>
        <p:spPr>
          <a:xfrm>
            <a:off x="7428548" y="5481280"/>
            <a:ext cx="6408063" cy="2093714"/>
          </a:xfrm>
          <a:prstGeom prst="roundRect">
            <a:avLst>
              <a:gd fmla="val 6988" name="adj"/>
            </a:avLst>
          </a:prstGeom>
          <a:solidFill>
            <a:srgbClr val="FFFFFF"/>
          </a:solidFill>
          <a:ln cap="flat" cmpd="sng" w="30475">
            <a:solidFill>
              <a:srgbClr val="C5D2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7398067" y="5481280"/>
            <a:ext cx="121920" cy="2093714"/>
          </a:xfrm>
          <a:prstGeom prst="roundRect">
            <a:avLst>
              <a:gd fmla="val 78139" name="adj"/>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7777282" y="573857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C3249"/>
              </a:buClr>
              <a:buSzPts val="2200"/>
              <a:buFont typeface="Kanit Light"/>
              <a:buNone/>
            </a:pPr>
            <a:r>
              <a:rPr b="0" i="0" lang="en-US" sz="2200" u="none" cap="none" strike="noStrike">
                <a:solidFill>
                  <a:srgbClr val="2C3249"/>
                </a:solidFill>
                <a:latin typeface="Kanit Light"/>
                <a:ea typeface="Kanit Light"/>
                <a:cs typeface="Kanit Light"/>
                <a:sym typeface="Kanit Light"/>
              </a:rPr>
              <a:t>Desarrollo Ágil</a:t>
            </a:r>
            <a:endParaRPr b="0" i="0" sz="2200" u="none" cap="none" strike="noStrike"/>
          </a:p>
        </p:txBody>
      </p:sp>
      <p:sp>
        <p:nvSpPr>
          <p:cNvPr id="128" name="Google Shape;128;p5"/>
          <p:cNvSpPr/>
          <p:nvPr/>
        </p:nvSpPr>
        <p:spPr>
          <a:xfrm>
            <a:off x="7777282" y="6228993"/>
            <a:ext cx="580203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C3249"/>
              </a:buClr>
              <a:buSzPts val="1750"/>
              <a:buFont typeface="Martel Sans"/>
              <a:buNone/>
            </a:pPr>
            <a:r>
              <a:rPr b="0" i="0" lang="en-US" sz="1750" u="none" cap="none" strike="noStrike">
                <a:solidFill>
                  <a:srgbClr val="2C3249"/>
                </a:solidFill>
                <a:latin typeface="Martel Sans"/>
                <a:ea typeface="Martel Sans"/>
                <a:cs typeface="Martel Sans"/>
                <a:sym typeface="Martel Sans"/>
              </a:rPr>
              <a:t>Su API intuitiva y los drivers para múltiples lenguajes de programación aceleran el ciclo de desarrollo.</a:t>
            </a:r>
            <a:endParaRPr b="0" i="0" sz="17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p:nvPr/>
        </p:nvSpPr>
        <p:spPr>
          <a:xfrm>
            <a:off x="490657" y="385524"/>
            <a:ext cx="9244965" cy="438150"/>
          </a:xfrm>
          <a:prstGeom prst="rect">
            <a:avLst/>
          </a:prstGeom>
          <a:noFill/>
          <a:ln>
            <a:noFill/>
          </a:ln>
        </p:spPr>
        <p:txBody>
          <a:bodyPr anchorCtr="0" anchor="t" bIns="0" lIns="0" spcFirstLastPara="1" rIns="0" wrap="square" tIns="0">
            <a:noAutofit/>
          </a:bodyPr>
          <a:lstStyle/>
          <a:p>
            <a:pPr indent="0" lvl="0" marL="0" marR="0" rtl="0" algn="l">
              <a:lnSpc>
                <a:spcPct val="123636"/>
              </a:lnSpc>
              <a:spcBef>
                <a:spcPts val="0"/>
              </a:spcBef>
              <a:spcAft>
                <a:spcPts val="0"/>
              </a:spcAft>
              <a:buClr>
                <a:srgbClr val="FFFFFF"/>
              </a:buClr>
              <a:buSzPts val="2750"/>
              <a:buFont typeface="Kanit Light"/>
              <a:buNone/>
            </a:pPr>
            <a:r>
              <a:rPr b="0" i="0" lang="en-US" sz="2750" u="none" cap="none" strike="noStrike">
                <a:solidFill>
                  <a:srgbClr val="FFFFFF"/>
                </a:solidFill>
                <a:latin typeface="Kanit Light"/>
                <a:ea typeface="Kanit Light"/>
                <a:cs typeface="Kanit Light"/>
                <a:sym typeface="Kanit Light"/>
              </a:rPr>
              <a:t>Conceptos Básicos: Documentos y Colecciones en MongoDB</a:t>
            </a:r>
            <a:endParaRPr b="0" i="0" sz="2750" u="none" cap="none" strike="noStrike"/>
          </a:p>
        </p:txBody>
      </p:sp>
      <p:pic>
        <p:nvPicPr>
          <p:cNvPr descr="preencoded.png" id="135" name="Google Shape;135;p6"/>
          <p:cNvPicPr preferRelativeResize="0"/>
          <p:nvPr/>
        </p:nvPicPr>
        <p:blipFill rotWithShape="1">
          <a:blip r:embed="rId3">
            <a:alphaModFix/>
          </a:blip>
          <a:srcRect b="0" l="0" r="0" t="0"/>
          <a:stretch/>
        </p:blipFill>
        <p:spPr>
          <a:xfrm>
            <a:off x="529947" y="1104067"/>
            <a:ext cx="13570387" cy="6740962"/>
          </a:xfrm>
          <a:prstGeom prst="rect">
            <a:avLst/>
          </a:prstGeom>
          <a:noFill/>
          <a:ln>
            <a:noFill/>
          </a:ln>
        </p:spPr>
      </p:pic>
      <p:sp>
        <p:nvSpPr>
          <p:cNvPr id="136" name="Google Shape;136;p6"/>
          <p:cNvSpPr/>
          <p:nvPr/>
        </p:nvSpPr>
        <p:spPr>
          <a:xfrm>
            <a:off x="10543044" y="3004381"/>
            <a:ext cx="3070982" cy="383873"/>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FFFFFF"/>
              </a:buClr>
              <a:buSzPts val="1350"/>
              <a:buFont typeface="Kanit Light"/>
              <a:buNone/>
            </a:pPr>
            <a:r>
              <a:rPr b="0" i="0" lang="en-US" sz="1350" u="none" cap="none" strike="noStrike">
                <a:solidFill>
                  <a:srgbClr val="FFFFFF"/>
                </a:solidFill>
                <a:latin typeface="Kanit Light"/>
                <a:ea typeface="Kanit Light"/>
                <a:cs typeface="Kanit Light"/>
                <a:sym typeface="Kanit Light"/>
              </a:rPr>
              <a:t>Document C</a:t>
            </a:r>
            <a:endParaRPr b="0" i="0" sz="1350" u="none" cap="none" strike="noStrike"/>
          </a:p>
        </p:txBody>
      </p:sp>
      <p:pic>
        <p:nvPicPr>
          <p:cNvPr descr="preencoded.png" id="137" name="Google Shape;137;p6"/>
          <p:cNvPicPr preferRelativeResize="0"/>
          <p:nvPr/>
        </p:nvPicPr>
        <p:blipFill rotWithShape="1">
          <a:blip r:embed="rId4">
            <a:alphaModFix/>
          </a:blip>
          <a:srcRect b="0" l="0" r="0" t="0"/>
          <a:stretch/>
        </p:blipFill>
        <p:spPr>
          <a:xfrm>
            <a:off x="8024839" y="2834624"/>
            <a:ext cx="682440" cy="682440"/>
          </a:xfrm>
          <a:prstGeom prst="rect">
            <a:avLst/>
          </a:prstGeom>
          <a:noFill/>
          <a:ln>
            <a:noFill/>
          </a:ln>
        </p:spPr>
      </p:pic>
      <p:sp>
        <p:nvSpPr>
          <p:cNvPr id="138" name="Google Shape;138;p6"/>
          <p:cNvSpPr/>
          <p:nvPr/>
        </p:nvSpPr>
        <p:spPr>
          <a:xfrm>
            <a:off x="10543044" y="5543273"/>
            <a:ext cx="3070982" cy="383872"/>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FFFFFF"/>
              </a:buClr>
              <a:buSzPts val="1350"/>
              <a:buFont typeface="Kanit Light"/>
              <a:buNone/>
            </a:pPr>
            <a:r>
              <a:rPr b="0" i="0" lang="en-US" sz="1350" u="none" cap="none" strike="noStrike">
                <a:solidFill>
                  <a:srgbClr val="FFFFFF"/>
                </a:solidFill>
                <a:latin typeface="Kanit Light"/>
                <a:ea typeface="Kanit Light"/>
                <a:cs typeface="Kanit Light"/>
                <a:sym typeface="Kanit Light"/>
              </a:rPr>
              <a:t>Document B</a:t>
            </a:r>
            <a:endParaRPr b="0" i="0" sz="1350" u="none" cap="none" strike="noStrike"/>
          </a:p>
        </p:txBody>
      </p:sp>
      <p:pic>
        <p:nvPicPr>
          <p:cNvPr descr="preencoded.png" id="139" name="Google Shape;139;p6"/>
          <p:cNvPicPr preferRelativeResize="0"/>
          <p:nvPr/>
        </p:nvPicPr>
        <p:blipFill rotWithShape="1">
          <a:blip r:embed="rId5">
            <a:alphaModFix/>
          </a:blip>
          <a:srcRect b="0" l="0" r="0" t="0"/>
          <a:stretch/>
        </p:blipFill>
        <p:spPr>
          <a:xfrm>
            <a:off x="8024839" y="5373516"/>
            <a:ext cx="682440" cy="682440"/>
          </a:xfrm>
          <a:prstGeom prst="rect">
            <a:avLst/>
          </a:prstGeom>
          <a:noFill/>
          <a:ln>
            <a:noFill/>
          </a:ln>
        </p:spPr>
      </p:pic>
      <p:sp>
        <p:nvSpPr>
          <p:cNvPr id="140" name="Google Shape;140;p6"/>
          <p:cNvSpPr/>
          <p:nvPr/>
        </p:nvSpPr>
        <p:spPr>
          <a:xfrm>
            <a:off x="1016177" y="5543273"/>
            <a:ext cx="3070982" cy="383872"/>
          </a:xfrm>
          <a:prstGeom prst="rect">
            <a:avLst/>
          </a:prstGeom>
          <a:noFill/>
          <a:ln>
            <a:noFill/>
          </a:ln>
        </p:spPr>
        <p:txBody>
          <a:bodyPr anchorCtr="0" anchor="t" bIns="0" lIns="0" spcFirstLastPara="1" rIns="0" wrap="square" tIns="0">
            <a:noAutofit/>
          </a:bodyPr>
          <a:lstStyle/>
          <a:p>
            <a:pPr indent="0" lvl="0" marL="0" marR="0" rtl="0" algn="r">
              <a:lnSpc>
                <a:spcPct val="122222"/>
              </a:lnSpc>
              <a:spcBef>
                <a:spcPts val="0"/>
              </a:spcBef>
              <a:spcAft>
                <a:spcPts val="0"/>
              </a:spcAft>
              <a:buClr>
                <a:srgbClr val="FFFFFF"/>
              </a:buClr>
              <a:buSzPts val="1350"/>
              <a:buFont typeface="Kanit Light"/>
              <a:buNone/>
            </a:pPr>
            <a:r>
              <a:rPr b="0" i="0" lang="en-US" sz="1350" u="none" cap="none" strike="noStrike">
                <a:solidFill>
                  <a:srgbClr val="FFFFFF"/>
                </a:solidFill>
                <a:latin typeface="Kanit Light"/>
                <a:ea typeface="Kanit Light"/>
                <a:cs typeface="Kanit Light"/>
                <a:sym typeface="Kanit Light"/>
              </a:rPr>
              <a:t>Document A</a:t>
            </a:r>
            <a:endParaRPr b="0" i="0" sz="1350" u="none" cap="none" strike="noStrike"/>
          </a:p>
        </p:txBody>
      </p:sp>
      <p:pic>
        <p:nvPicPr>
          <p:cNvPr descr="preencoded.png" id="141" name="Google Shape;141;p6"/>
          <p:cNvPicPr preferRelativeResize="0"/>
          <p:nvPr/>
        </p:nvPicPr>
        <p:blipFill rotWithShape="1">
          <a:blip r:embed="rId6">
            <a:alphaModFix/>
          </a:blip>
          <a:srcRect b="0" l="0" r="0" t="0"/>
          <a:stretch/>
        </p:blipFill>
        <p:spPr>
          <a:xfrm>
            <a:off x="5458864" y="5537302"/>
            <a:ext cx="682441" cy="682440"/>
          </a:xfrm>
          <a:prstGeom prst="rect">
            <a:avLst/>
          </a:prstGeom>
          <a:noFill/>
          <a:ln>
            <a:noFill/>
          </a:ln>
        </p:spPr>
      </p:pic>
      <p:pic>
        <p:nvPicPr>
          <p:cNvPr descr="preencoded.png" id="142" name="Google Shape;142;p6"/>
          <p:cNvPicPr preferRelativeResize="0"/>
          <p:nvPr/>
        </p:nvPicPr>
        <p:blipFill rotWithShape="1">
          <a:blip r:embed="rId7">
            <a:alphaModFix/>
          </a:blip>
          <a:srcRect b="0" l="0" r="0" t="0"/>
          <a:stretch/>
        </p:blipFill>
        <p:spPr>
          <a:xfrm>
            <a:off x="5460143" y="2998623"/>
            <a:ext cx="682440" cy="682440"/>
          </a:xfrm>
          <a:prstGeom prst="rect">
            <a:avLst/>
          </a:prstGeom>
          <a:noFill/>
          <a:ln>
            <a:noFill/>
          </a:ln>
        </p:spPr>
      </p:pic>
      <p:sp>
        <p:nvSpPr>
          <p:cNvPr id="143" name="Google Shape;143;p6"/>
          <p:cNvSpPr/>
          <p:nvPr/>
        </p:nvSpPr>
        <p:spPr>
          <a:xfrm>
            <a:off x="1017457" y="2997770"/>
            <a:ext cx="3070981" cy="383873"/>
          </a:xfrm>
          <a:prstGeom prst="rect">
            <a:avLst/>
          </a:prstGeom>
          <a:noFill/>
          <a:ln>
            <a:noFill/>
          </a:ln>
        </p:spPr>
        <p:txBody>
          <a:bodyPr anchorCtr="0" anchor="t" bIns="0" lIns="0" spcFirstLastPara="1" rIns="0" wrap="square" tIns="0">
            <a:noAutofit/>
          </a:bodyPr>
          <a:lstStyle/>
          <a:p>
            <a:pPr indent="0" lvl="0" marL="0" marR="0" rtl="0" algn="r">
              <a:lnSpc>
                <a:spcPct val="122222"/>
              </a:lnSpc>
              <a:spcBef>
                <a:spcPts val="0"/>
              </a:spcBef>
              <a:spcAft>
                <a:spcPts val="0"/>
              </a:spcAft>
              <a:buClr>
                <a:srgbClr val="FFFFFF"/>
              </a:buClr>
              <a:buSzPts val="1350"/>
              <a:buFont typeface="Kanit Light"/>
              <a:buNone/>
            </a:pPr>
            <a:r>
              <a:rPr b="0" i="0" lang="en-US" sz="1350" u="none" cap="none" strike="noStrike">
                <a:solidFill>
                  <a:srgbClr val="FFFFFF"/>
                </a:solidFill>
                <a:latin typeface="Kanit Light"/>
                <a:ea typeface="Kanit Light"/>
                <a:cs typeface="Kanit Light"/>
                <a:sym typeface="Kanit Light"/>
              </a:rPr>
              <a:t>Collection</a:t>
            </a:r>
            <a:endParaRPr b="0" i="0" sz="1350" u="none" cap="none" strike="noStrike"/>
          </a:p>
        </p:txBody>
      </p:sp>
      <p:sp>
        <p:nvSpPr>
          <p:cNvPr id="144" name="Google Shape;144;p6"/>
          <p:cNvSpPr/>
          <p:nvPr/>
        </p:nvSpPr>
        <p:spPr>
          <a:xfrm>
            <a:off x="490657" y="8002667"/>
            <a:ext cx="13649087" cy="224314"/>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FFFFFF"/>
              </a:buClr>
              <a:buSzPts val="1100"/>
              <a:buFont typeface="Martel Sans"/>
              <a:buNone/>
            </a:pPr>
            <a:r>
              <a:rPr b="0" i="0" lang="en-US" sz="1100" u="none" cap="none" strike="noStrike">
                <a:solidFill>
                  <a:srgbClr val="FFFFFF"/>
                </a:solidFill>
                <a:latin typeface="Martel Sans"/>
                <a:ea typeface="Martel Sans"/>
                <a:cs typeface="Martel Sans"/>
                <a:sym typeface="Martel Sans"/>
              </a:rPr>
              <a:t>En MongoDB, la información se organiza de forma lógica, con dos elementos fundamentales:</a:t>
            </a:r>
            <a:endParaRPr b="0" i="0" sz="1100" u="none" cap="none" strike="noStrike"/>
          </a:p>
        </p:txBody>
      </p:sp>
      <p:sp>
        <p:nvSpPr>
          <p:cNvPr id="145" name="Google Shape;145;p6"/>
          <p:cNvSpPr/>
          <p:nvPr/>
        </p:nvSpPr>
        <p:spPr>
          <a:xfrm>
            <a:off x="490657" y="8384619"/>
            <a:ext cx="13649087" cy="4486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FFFFFF"/>
              </a:buClr>
              <a:buSzPts val="1100"/>
              <a:buFont typeface="Martel Sans"/>
              <a:buNone/>
            </a:pPr>
            <a:r>
              <a:rPr b="1" i="0" lang="en-US" sz="1100" u="none" cap="none" strike="noStrike">
                <a:solidFill>
                  <a:srgbClr val="FFFFFF"/>
                </a:solidFill>
                <a:latin typeface="Martel Sans"/>
                <a:ea typeface="Martel Sans"/>
                <a:cs typeface="Martel Sans"/>
                <a:sym typeface="Martel Sans"/>
              </a:rPr>
              <a:t>Documento:</a:t>
            </a:r>
            <a:r>
              <a:rPr b="0" i="0" lang="en-US" sz="1100" u="none" cap="none" strike="noStrike">
                <a:solidFill>
                  <a:srgbClr val="FFFFFF"/>
                </a:solidFill>
                <a:latin typeface="Martel Sans"/>
                <a:ea typeface="Martel Sans"/>
                <a:cs typeface="Martel Sans"/>
                <a:sym typeface="Martel Sans"/>
              </a:rPr>
              <a:t> Es la unidad básica de datos, similar a una fila en una base de datos relacional, pero con la capacidad de contener campos y valores anidados, arrays o incluso otros documentos. Cada documento es un registro completo.</a:t>
            </a:r>
            <a:endParaRPr b="0" i="0" sz="1100" u="none" cap="none" strike="noStrike"/>
          </a:p>
        </p:txBody>
      </p:sp>
      <p:sp>
        <p:nvSpPr>
          <p:cNvPr id="146" name="Google Shape;146;p6"/>
          <p:cNvSpPr/>
          <p:nvPr/>
        </p:nvSpPr>
        <p:spPr>
          <a:xfrm>
            <a:off x="490657" y="8882301"/>
            <a:ext cx="13649087" cy="448628"/>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FFFFFF"/>
              </a:buClr>
              <a:buSzPts val="1100"/>
              <a:buFont typeface="Martel Sans"/>
              <a:buNone/>
            </a:pPr>
            <a:r>
              <a:rPr b="1" i="0" lang="en-US" sz="1100" u="none" cap="none" strike="noStrike">
                <a:solidFill>
                  <a:srgbClr val="FFFFFF"/>
                </a:solidFill>
                <a:latin typeface="Martel Sans"/>
                <a:ea typeface="Martel Sans"/>
                <a:cs typeface="Martel Sans"/>
                <a:sym typeface="Martel Sans"/>
              </a:rPr>
              <a:t>Colección:</a:t>
            </a:r>
            <a:r>
              <a:rPr b="0" i="0" lang="en-US" sz="1100" u="none" cap="none" strike="noStrike">
                <a:solidFill>
                  <a:srgbClr val="FFFFFF"/>
                </a:solidFill>
                <a:latin typeface="Martel Sans"/>
                <a:ea typeface="Martel Sans"/>
                <a:cs typeface="Martel Sans"/>
                <a:sym typeface="Martel Sans"/>
              </a:rPr>
              <a:t> Es un grupo de documentos. Equivale a una tabla en el mundo relacional, pero con la notable diferencia de que no exige un esquema fijo para todos sus documentos. Un documento en una colección puede tener campos diferentes a otro documento en la misma colección.</a:t>
            </a:r>
            <a:endParaRPr b="0" i="0" sz="11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preencoded.png" id="152" name="Google Shape;152;p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3" name="Google Shape;153;p7"/>
          <p:cNvSpPr/>
          <p:nvPr/>
        </p:nvSpPr>
        <p:spPr>
          <a:xfrm>
            <a:off x="6211253" y="696158"/>
            <a:ext cx="7694295" cy="1294448"/>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272D45"/>
              </a:buClr>
              <a:buSzPts val="4050"/>
              <a:buFont typeface="Kanit Light"/>
              <a:buNone/>
            </a:pPr>
            <a:r>
              <a:rPr b="0" i="0" lang="en-US" sz="4050" u="none" cap="none" strike="noStrike">
                <a:solidFill>
                  <a:srgbClr val="272D45"/>
                </a:solidFill>
                <a:latin typeface="Kanit Light"/>
                <a:ea typeface="Kanit Light"/>
                <a:cs typeface="Kanit Light"/>
                <a:sym typeface="Kanit Light"/>
              </a:rPr>
              <a:t>Instalación de MongoDB (Resumen)</a:t>
            </a:r>
            <a:endParaRPr b="0" i="0" sz="4050" u="none" cap="none" strike="noStrike"/>
          </a:p>
        </p:txBody>
      </p:sp>
      <p:sp>
        <p:nvSpPr>
          <p:cNvPr id="154" name="Google Shape;154;p7"/>
          <p:cNvSpPr/>
          <p:nvPr/>
        </p:nvSpPr>
        <p:spPr>
          <a:xfrm>
            <a:off x="6211253" y="2301240"/>
            <a:ext cx="7694295" cy="662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0" i="0" lang="en-US" sz="1600" u="none" cap="none" strike="noStrike">
                <a:solidFill>
                  <a:srgbClr val="2C3249"/>
                </a:solidFill>
                <a:latin typeface="Martel Sans"/>
                <a:ea typeface="Martel Sans"/>
                <a:cs typeface="Martel Sans"/>
                <a:sym typeface="Martel Sans"/>
              </a:rPr>
              <a:t>Comenzar con MongoDB es sencillo, tanto si prefieres una instalación local como un servicio en la nube.</a:t>
            </a:r>
            <a:endParaRPr b="0" i="0" sz="1600" u="none" cap="none" strike="noStrike"/>
          </a:p>
        </p:txBody>
      </p:sp>
      <p:sp>
        <p:nvSpPr>
          <p:cNvPr id="155" name="Google Shape;155;p7"/>
          <p:cNvSpPr/>
          <p:nvPr/>
        </p:nvSpPr>
        <p:spPr>
          <a:xfrm>
            <a:off x="6211253" y="3196590"/>
            <a:ext cx="7694295" cy="662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Descarga:</a:t>
            </a:r>
            <a:r>
              <a:rPr b="0" i="0" lang="en-US" sz="1600" u="none" cap="none" strike="noStrike">
                <a:solidFill>
                  <a:srgbClr val="2C3249"/>
                </a:solidFill>
                <a:latin typeface="Martel Sans"/>
                <a:ea typeface="Martel Sans"/>
                <a:cs typeface="Martel Sans"/>
                <a:sym typeface="Martel Sans"/>
              </a:rPr>
              <a:t> Visita </a:t>
            </a:r>
            <a:r>
              <a:rPr b="0" i="0" lang="en-US" sz="1600" u="sng" cap="none" strike="noStrike">
                <a:solidFill>
                  <a:srgbClr val="437066"/>
                </a:solidFill>
                <a:latin typeface="Martel Sans"/>
                <a:ea typeface="Martel Sans"/>
                <a:cs typeface="Martel Sans"/>
                <a:sym typeface="Martel Sans"/>
                <a:hlinkClick r:id="rId4">
                  <a:extLst>
                    <a:ext uri="{A12FA001-AC4F-418D-AE19-62706E023703}">
                      <ahyp:hlinkClr val="tx"/>
                    </a:ext>
                  </a:extLst>
                </a:hlinkClick>
              </a:rPr>
              <a:t>mongodb.com/try</a:t>
            </a:r>
            <a:r>
              <a:rPr b="0" i="0" lang="en-US" sz="1600" u="none" cap="none" strike="noStrike">
                <a:solidFill>
                  <a:srgbClr val="2C3249"/>
                </a:solidFill>
                <a:latin typeface="Martel Sans"/>
                <a:ea typeface="Martel Sans"/>
                <a:cs typeface="Martel Sans"/>
                <a:sym typeface="Martel Sans"/>
              </a:rPr>
              <a:t> y selecciona la versión Community Edition compatible con tu sistema operativo (Windows, Linux, macOS).</a:t>
            </a:r>
            <a:endParaRPr b="0" i="0" sz="1600" u="none" cap="none" strike="noStrike"/>
          </a:p>
        </p:txBody>
      </p:sp>
      <p:sp>
        <p:nvSpPr>
          <p:cNvPr id="156" name="Google Shape;156;p7"/>
          <p:cNvSpPr/>
          <p:nvPr/>
        </p:nvSpPr>
        <p:spPr>
          <a:xfrm>
            <a:off x="6211253" y="3931444"/>
            <a:ext cx="7694295" cy="331232"/>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2C3249"/>
              </a:buClr>
              <a:buSzPts val="1600"/>
              <a:buFont typeface="Martel Sans"/>
              <a:buChar char="•"/>
            </a:pPr>
            <a:r>
              <a:rPr b="1" i="0" lang="en-US" sz="1600" u="none" cap="none" strike="noStrike">
                <a:solidFill>
                  <a:srgbClr val="2C3249"/>
                </a:solidFill>
                <a:latin typeface="Martel Sans"/>
                <a:ea typeface="Martel Sans"/>
                <a:cs typeface="Martel Sans"/>
                <a:sym typeface="Martel Sans"/>
              </a:rPr>
              <a:t>Opciones de Despliegue:</a:t>
            </a:r>
            <a:endParaRPr b="0" i="0" sz="1600" u="none" cap="none" strike="noStrike"/>
          </a:p>
        </p:txBody>
      </p:sp>
      <p:sp>
        <p:nvSpPr>
          <p:cNvPr id="157" name="Google Shape;157;p7"/>
          <p:cNvSpPr/>
          <p:nvPr/>
        </p:nvSpPr>
        <p:spPr>
          <a:xfrm>
            <a:off x="6211253" y="4335066"/>
            <a:ext cx="7694295" cy="331232"/>
          </a:xfrm>
          <a:prstGeom prst="rect">
            <a:avLst/>
          </a:prstGeom>
          <a:noFill/>
          <a:ln>
            <a:noFill/>
          </a:ln>
        </p:spPr>
        <p:txBody>
          <a:bodyPr anchorCtr="0" anchor="t" bIns="0" lIns="0" spcFirstLastPara="1" rIns="0" wrap="square" tIns="0">
            <a:noAutofit/>
          </a:bodyPr>
          <a:lstStyle/>
          <a:p>
            <a:pPr indent="0" lvl="1"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MongoDB Community:</a:t>
            </a:r>
            <a:r>
              <a:rPr b="0" i="0" lang="en-US" sz="1600" u="none" cap="none" strike="noStrike">
                <a:solidFill>
                  <a:srgbClr val="2C3249"/>
                </a:solidFill>
                <a:latin typeface="Martel Sans"/>
                <a:ea typeface="Martel Sans"/>
                <a:cs typeface="Martel Sans"/>
                <a:sym typeface="Martel Sans"/>
              </a:rPr>
              <a:t> Para autogestión en tu servidor local o VPS.</a:t>
            </a:r>
            <a:endParaRPr b="0" i="0" sz="1600" u="none" cap="none" strike="noStrike"/>
          </a:p>
        </p:txBody>
      </p:sp>
      <p:sp>
        <p:nvSpPr>
          <p:cNvPr id="158" name="Google Shape;158;p7"/>
          <p:cNvSpPr/>
          <p:nvPr/>
        </p:nvSpPr>
        <p:spPr>
          <a:xfrm>
            <a:off x="6211253" y="4738688"/>
            <a:ext cx="7694295" cy="993696"/>
          </a:xfrm>
          <a:prstGeom prst="rect">
            <a:avLst/>
          </a:prstGeom>
          <a:noFill/>
          <a:ln>
            <a:noFill/>
          </a:ln>
        </p:spPr>
        <p:txBody>
          <a:bodyPr anchorCtr="0" anchor="t" bIns="0" lIns="0" spcFirstLastPara="1" rIns="0" wrap="square" tIns="0">
            <a:noAutofit/>
          </a:bodyPr>
          <a:lstStyle/>
          <a:p>
            <a:pPr indent="0" lvl="1"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MongoDB Atlas:</a:t>
            </a:r>
            <a:r>
              <a:rPr b="0" i="0" lang="en-US" sz="1600" u="none" cap="none" strike="noStrike">
                <a:solidFill>
                  <a:srgbClr val="2C3249"/>
                </a:solidFill>
                <a:latin typeface="Martel Sans"/>
                <a:ea typeface="Martel Sans"/>
                <a:cs typeface="Martel Sans"/>
                <a:sym typeface="Martel Sans"/>
              </a:rPr>
              <a:t> El servicio de base de datos en la nube (DBaaS) totalmente gestionado por MongoDB, ideal para empezar rápidamente sin configurar la infraestructura.</a:t>
            </a:r>
            <a:endParaRPr b="0" i="0" sz="1600" u="none" cap="none" strike="noStrike"/>
          </a:p>
        </p:txBody>
      </p:sp>
      <p:sp>
        <p:nvSpPr>
          <p:cNvPr id="159" name="Google Shape;159;p7"/>
          <p:cNvSpPr/>
          <p:nvPr/>
        </p:nvSpPr>
        <p:spPr>
          <a:xfrm>
            <a:off x="6211253" y="5804773"/>
            <a:ext cx="7694295" cy="99369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Requisitos del Sistema:</a:t>
            </a:r>
            <a:r>
              <a:rPr b="0" i="0" lang="en-US" sz="1600" u="none" cap="none" strike="noStrike">
                <a:solidFill>
                  <a:srgbClr val="2C3249"/>
                </a:solidFill>
                <a:latin typeface="Martel Sans"/>
                <a:ea typeface="Martel Sans"/>
                <a:cs typeface="Martel Sans"/>
                <a:sym typeface="Martel Sans"/>
              </a:rPr>
              <a:t> Asegúrate de cumplir con las especificaciones mínimas para un rendimiento óptimo (ej. Windows 64-bit 2008 R2+, Linux con kernel reciente, macOS X).</a:t>
            </a:r>
            <a:endParaRPr b="0" i="0" sz="1600" u="none" cap="none" strike="noStrike"/>
          </a:p>
        </p:txBody>
      </p:sp>
      <p:sp>
        <p:nvSpPr>
          <p:cNvPr id="160" name="Google Shape;160;p7"/>
          <p:cNvSpPr/>
          <p:nvPr/>
        </p:nvSpPr>
        <p:spPr>
          <a:xfrm>
            <a:off x="6211253" y="6870859"/>
            <a:ext cx="7694295" cy="662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2C3249"/>
              </a:buClr>
              <a:buSzPts val="1600"/>
              <a:buFont typeface="Martel Sans"/>
              <a:buNone/>
            </a:pPr>
            <a:r>
              <a:rPr b="1" i="0" lang="en-US" sz="1600" u="none" cap="none" strike="noStrike">
                <a:solidFill>
                  <a:srgbClr val="2C3249"/>
                </a:solidFill>
                <a:latin typeface="Martel Sans"/>
                <a:ea typeface="Martel Sans"/>
                <a:cs typeface="Martel Sans"/>
                <a:sym typeface="Martel Sans"/>
              </a:rPr>
              <a:t>Proceso Guiado:</a:t>
            </a:r>
            <a:r>
              <a:rPr b="0" i="0" lang="en-US" sz="1600" u="none" cap="none" strike="noStrike">
                <a:solidFill>
                  <a:srgbClr val="2C3249"/>
                </a:solidFill>
                <a:latin typeface="Martel Sans"/>
                <a:ea typeface="Martel Sans"/>
                <a:cs typeface="Martel Sans"/>
                <a:sym typeface="Martel Sans"/>
              </a:rPr>
              <a:t> La instalación es intuitiva, con pasos claros para configurar el servicio y acceder a la línea de comandos (mongosh).</a:t>
            </a:r>
            <a:endParaRPr b="0" i="0" sz="16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p:nvPr/>
        </p:nvSpPr>
        <p:spPr>
          <a:xfrm>
            <a:off x="555427" y="560189"/>
            <a:ext cx="7242334" cy="495895"/>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3100"/>
              <a:buFont typeface="Kanit Light"/>
              <a:buNone/>
            </a:pPr>
            <a:r>
              <a:rPr b="0" i="0" lang="en-US" sz="3100" u="none" cap="none" strike="noStrike">
                <a:solidFill>
                  <a:srgbClr val="FFFFFF"/>
                </a:solidFill>
                <a:latin typeface="Kanit Light"/>
                <a:ea typeface="Kanit Light"/>
                <a:cs typeface="Kanit Light"/>
                <a:sym typeface="Kanit Light"/>
              </a:rPr>
              <a:t>Primeros Comandos Básicos en MongoDB</a:t>
            </a:r>
            <a:endParaRPr b="0" i="0" sz="3100" u="none" cap="none" strike="noStrike"/>
          </a:p>
        </p:txBody>
      </p:sp>
      <p:sp>
        <p:nvSpPr>
          <p:cNvPr id="167" name="Google Shape;167;p8"/>
          <p:cNvSpPr/>
          <p:nvPr/>
        </p:nvSpPr>
        <p:spPr>
          <a:xfrm>
            <a:off x="555427" y="1373386"/>
            <a:ext cx="13519547" cy="27670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Una vez instalado, la interacción con MongoDB se realiza a través de su shell interactivo, </a:t>
            </a:r>
            <a:r>
              <a:rPr b="0" i="0" lang="en-US" sz="1200" u="none" cap="none" strike="noStrike">
                <a:solidFill>
                  <a:srgbClr val="FFFFFF"/>
                </a:solidFill>
                <a:highlight>
                  <a:srgbClr val="507D73"/>
                </a:highlight>
                <a:latin typeface="Consolas"/>
                <a:ea typeface="Consolas"/>
                <a:cs typeface="Consolas"/>
                <a:sym typeface="Consolas"/>
              </a:rPr>
              <a:t>mongosh</a:t>
            </a:r>
            <a:r>
              <a:rPr b="0" i="0" lang="en-US" sz="1200" u="none" cap="none" strike="noStrike">
                <a:solidFill>
                  <a:srgbClr val="FFFFFF"/>
                </a:solidFill>
                <a:latin typeface="Martel Sans"/>
                <a:ea typeface="Martel Sans"/>
                <a:cs typeface="Martel Sans"/>
                <a:sym typeface="Martel Sans"/>
              </a:rPr>
              <a:t>. Aquí algunos comandos esenciales para empezar:</a:t>
            </a:r>
            <a:endParaRPr b="0" i="0" sz="1200" u="none" cap="none" strike="noStrike"/>
          </a:p>
        </p:txBody>
      </p:sp>
      <p:sp>
        <p:nvSpPr>
          <p:cNvPr id="168" name="Google Shape;168;p8"/>
          <p:cNvSpPr/>
          <p:nvPr/>
        </p:nvSpPr>
        <p:spPr>
          <a:xfrm>
            <a:off x="555427" y="1828562"/>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01</a:t>
            </a:r>
            <a:endParaRPr b="0" i="0" sz="1200" u="none" cap="none" strike="noStrike"/>
          </a:p>
        </p:txBody>
      </p:sp>
      <p:sp>
        <p:nvSpPr>
          <p:cNvPr id="169" name="Google Shape;169;p8"/>
          <p:cNvSpPr/>
          <p:nvPr/>
        </p:nvSpPr>
        <p:spPr>
          <a:xfrm>
            <a:off x="555427" y="2075378"/>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555427" y="2200394"/>
            <a:ext cx="1983581"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Iniciar la Shell</a:t>
            </a:r>
            <a:endParaRPr b="0" i="0" sz="1550" u="none" cap="none" strike="noStrike"/>
          </a:p>
        </p:txBody>
      </p:sp>
      <p:sp>
        <p:nvSpPr>
          <p:cNvPr id="171" name="Google Shape;171;p8"/>
          <p:cNvSpPr/>
          <p:nvPr/>
        </p:nvSpPr>
        <p:spPr>
          <a:xfrm>
            <a:off x="555427" y="2626757"/>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547568" y="2626757"/>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706160" y="2745700"/>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mongosh</a:t>
            </a:r>
            <a:endParaRPr b="0" i="0" sz="1200" u="none" cap="none" strike="noStrike"/>
          </a:p>
        </p:txBody>
      </p:sp>
      <p:sp>
        <p:nvSpPr>
          <p:cNvPr id="174" name="Google Shape;174;p8"/>
          <p:cNvSpPr/>
          <p:nvPr/>
        </p:nvSpPr>
        <p:spPr>
          <a:xfrm>
            <a:off x="555427" y="3296960"/>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Abre la interfaz de línea de comandos de MongoDB.</a:t>
            </a:r>
            <a:endParaRPr b="0" i="0" sz="1200" u="none" cap="none" strike="noStrike"/>
          </a:p>
        </p:txBody>
      </p:sp>
      <p:sp>
        <p:nvSpPr>
          <p:cNvPr id="175" name="Google Shape;175;p8"/>
          <p:cNvSpPr/>
          <p:nvPr/>
        </p:nvSpPr>
        <p:spPr>
          <a:xfrm>
            <a:off x="7394496" y="1828562"/>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02</a:t>
            </a:r>
            <a:endParaRPr b="0" i="0" sz="1200" u="none" cap="none" strike="noStrike"/>
          </a:p>
        </p:txBody>
      </p:sp>
      <p:sp>
        <p:nvSpPr>
          <p:cNvPr id="176" name="Google Shape;176;p8"/>
          <p:cNvSpPr/>
          <p:nvPr/>
        </p:nvSpPr>
        <p:spPr>
          <a:xfrm>
            <a:off x="7394496" y="2075378"/>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7394496" y="2200394"/>
            <a:ext cx="1983581"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Seleccionar/Crear BD</a:t>
            </a:r>
            <a:endParaRPr b="0" i="0" sz="1550" u="none" cap="none" strike="noStrike"/>
          </a:p>
        </p:txBody>
      </p:sp>
      <p:sp>
        <p:nvSpPr>
          <p:cNvPr id="178" name="Google Shape;178;p8"/>
          <p:cNvSpPr/>
          <p:nvPr/>
        </p:nvSpPr>
        <p:spPr>
          <a:xfrm>
            <a:off x="7394496" y="2626757"/>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7386638" y="2626757"/>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7545229" y="2745700"/>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use miBaseDeDatos</a:t>
            </a:r>
            <a:endParaRPr b="0" i="0" sz="1200" u="none" cap="none" strike="noStrike"/>
          </a:p>
        </p:txBody>
      </p:sp>
      <p:sp>
        <p:nvSpPr>
          <p:cNvPr id="181" name="Google Shape;181;p8"/>
          <p:cNvSpPr/>
          <p:nvPr/>
        </p:nvSpPr>
        <p:spPr>
          <a:xfrm>
            <a:off x="7394496" y="3296960"/>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Cambia a una base de datos existente o la crea si no existe.</a:t>
            </a:r>
            <a:endParaRPr b="0" i="0" sz="1200" u="none" cap="none" strike="noStrike"/>
          </a:p>
        </p:txBody>
      </p:sp>
      <p:sp>
        <p:nvSpPr>
          <p:cNvPr id="182" name="Google Shape;182;p8"/>
          <p:cNvSpPr/>
          <p:nvPr/>
        </p:nvSpPr>
        <p:spPr>
          <a:xfrm>
            <a:off x="555427" y="3828336"/>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03</a:t>
            </a:r>
            <a:endParaRPr b="0" i="0" sz="1200" u="none" cap="none" strike="noStrike"/>
          </a:p>
        </p:txBody>
      </p:sp>
      <p:sp>
        <p:nvSpPr>
          <p:cNvPr id="183" name="Google Shape;183;p8"/>
          <p:cNvSpPr/>
          <p:nvPr/>
        </p:nvSpPr>
        <p:spPr>
          <a:xfrm>
            <a:off x="555427" y="4075152"/>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555427" y="4200168"/>
            <a:ext cx="1996321"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Insertar un Documento</a:t>
            </a:r>
            <a:endParaRPr b="0" i="0" sz="1550" u="none" cap="none" strike="noStrike"/>
          </a:p>
        </p:txBody>
      </p:sp>
      <p:sp>
        <p:nvSpPr>
          <p:cNvPr id="185" name="Google Shape;185;p8"/>
          <p:cNvSpPr/>
          <p:nvPr/>
        </p:nvSpPr>
        <p:spPr>
          <a:xfrm>
            <a:off x="555427" y="4626531"/>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547568" y="4626531"/>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706160" y="4745474"/>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db.usuarios.insertOne({ nombre: "Ana", edad: 28, intereses: ["lectura", "viajes"] })</a:t>
            </a:r>
            <a:endParaRPr b="0" i="0" sz="1200" u="none" cap="none" strike="noStrike"/>
          </a:p>
        </p:txBody>
      </p:sp>
      <p:sp>
        <p:nvSpPr>
          <p:cNvPr id="188" name="Google Shape;188;p8"/>
          <p:cNvSpPr/>
          <p:nvPr/>
        </p:nvSpPr>
        <p:spPr>
          <a:xfrm>
            <a:off x="555427" y="5296733"/>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Añade un nuevo documento a la colección "usuarios".</a:t>
            </a:r>
            <a:endParaRPr b="0" i="0" sz="1200" u="none" cap="none" strike="noStrike"/>
          </a:p>
        </p:txBody>
      </p:sp>
      <p:sp>
        <p:nvSpPr>
          <p:cNvPr id="189" name="Google Shape;189;p8"/>
          <p:cNvSpPr/>
          <p:nvPr/>
        </p:nvSpPr>
        <p:spPr>
          <a:xfrm>
            <a:off x="7394496" y="3828336"/>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04</a:t>
            </a:r>
            <a:endParaRPr b="0" i="0" sz="1200" u="none" cap="none" strike="noStrike"/>
          </a:p>
        </p:txBody>
      </p:sp>
      <p:sp>
        <p:nvSpPr>
          <p:cNvPr id="190" name="Google Shape;190;p8"/>
          <p:cNvSpPr/>
          <p:nvPr/>
        </p:nvSpPr>
        <p:spPr>
          <a:xfrm>
            <a:off x="7394496" y="4075152"/>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7394496" y="4200168"/>
            <a:ext cx="1990963"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Consultar Documentos</a:t>
            </a:r>
            <a:endParaRPr b="0" i="0" sz="1550" u="none" cap="none" strike="noStrike"/>
          </a:p>
        </p:txBody>
      </p:sp>
      <p:sp>
        <p:nvSpPr>
          <p:cNvPr id="192" name="Google Shape;192;p8"/>
          <p:cNvSpPr/>
          <p:nvPr/>
        </p:nvSpPr>
        <p:spPr>
          <a:xfrm>
            <a:off x="7394496" y="4626531"/>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7386638" y="4626531"/>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7545229" y="4745474"/>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db.usuarios.find({})</a:t>
            </a:r>
            <a:endParaRPr b="0" i="0" sz="1200" u="none" cap="none" strike="noStrike"/>
          </a:p>
        </p:txBody>
      </p:sp>
      <p:sp>
        <p:nvSpPr>
          <p:cNvPr id="195" name="Google Shape;195;p8"/>
          <p:cNvSpPr/>
          <p:nvPr/>
        </p:nvSpPr>
        <p:spPr>
          <a:xfrm>
            <a:off x="7394496" y="5296733"/>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Recupera todos los documentos de la colección "usuarios".</a:t>
            </a:r>
            <a:endParaRPr b="0" i="0" sz="1200" u="none" cap="none" strike="noStrike"/>
          </a:p>
        </p:txBody>
      </p:sp>
      <p:sp>
        <p:nvSpPr>
          <p:cNvPr id="196" name="Google Shape;196;p8"/>
          <p:cNvSpPr/>
          <p:nvPr/>
        </p:nvSpPr>
        <p:spPr>
          <a:xfrm>
            <a:off x="555427" y="5828109"/>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05</a:t>
            </a:r>
            <a:endParaRPr b="0" i="0" sz="1200" u="none" cap="none" strike="noStrike"/>
          </a:p>
        </p:txBody>
      </p:sp>
      <p:sp>
        <p:nvSpPr>
          <p:cNvPr id="197" name="Google Shape;197;p8"/>
          <p:cNvSpPr/>
          <p:nvPr/>
        </p:nvSpPr>
        <p:spPr>
          <a:xfrm>
            <a:off x="555427" y="6074926"/>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555427" y="6199942"/>
            <a:ext cx="1983581"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Actualizar Documento</a:t>
            </a:r>
            <a:endParaRPr b="0" i="0" sz="1550" u="none" cap="none" strike="noStrike"/>
          </a:p>
        </p:txBody>
      </p:sp>
      <p:sp>
        <p:nvSpPr>
          <p:cNvPr id="199" name="Google Shape;199;p8"/>
          <p:cNvSpPr/>
          <p:nvPr/>
        </p:nvSpPr>
        <p:spPr>
          <a:xfrm>
            <a:off x="555427" y="6626304"/>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547568" y="6626304"/>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706160" y="6745248"/>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db.usuarios.updateOne({ nombre: "Ana" }, { $set: { edad: 29 } })</a:t>
            </a:r>
            <a:endParaRPr b="0" i="0" sz="1200" u="none" cap="none" strike="noStrike"/>
          </a:p>
        </p:txBody>
      </p:sp>
      <p:sp>
        <p:nvSpPr>
          <p:cNvPr id="202" name="Google Shape;202;p8"/>
          <p:cNvSpPr/>
          <p:nvPr/>
        </p:nvSpPr>
        <p:spPr>
          <a:xfrm>
            <a:off x="555427" y="7296507"/>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Modifica el campo 'edad' del documento con nombre "Ana".</a:t>
            </a:r>
            <a:endParaRPr b="0" i="0" sz="1200" u="none" cap="none" strike="noStrike"/>
          </a:p>
        </p:txBody>
      </p:sp>
      <p:sp>
        <p:nvSpPr>
          <p:cNvPr id="203" name="Google Shape;203;p8"/>
          <p:cNvSpPr/>
          <p:nvPr/>
        </p:nvSpPr>
        <p:spPr>
          <a:xfrm>
            <a:off x="7394496" y="5828109"/>
            <a:ext cx="158591" cy="19835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Kanit Light"/>
              <a:buNone/>
            </a:pPr>
            <a:r>
              <a:rPr b="0" i="0" lang="en-US" sz="1200" u="none" cap="none" strike="noStrike">
                <a:solidFill>
                  <a:srgbClr val="FFFFFF"/>
                </a:solidFill>
                <a:latin typeface="Kanit Light"/>
                <a:ea typeface="Kanit Light"/>
                <a:cs typeface="Kanit Light"/>
                <a:sym typeface="Kanit Light"/>
              </a:rPr>
              <a:t>06</a:t>
            </a:r>
            <a:endParaRPr b="0" i="0" sz="1200" u="none" cap="none" strike="noStrike"/>
          </a:p>
        </p:txBody>
      </p:sp>
      <p:sp>
        <p:nvSpPr>
          <p:cNvPr id="204" name="Google Shape;204;p8"/>
          <p:cNvSpPr/>
          <p:nvPr/>
        </p:nvSpPr>
        <p:spPr>
          <a:xfrm>
            <a:off x="7394496" y="6074926"/>
            <a:ext cx="6680478" cy="22860"/>
          </a:xfrm>
          <a:prstGeom prst="rect">
            <a:avLst/>
          </a:prstGeom>
          <a:solidFill>
            <a:srgbClr val="437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7394496" y="6199942"/>
            <a:ext cx="1983581" cy="2478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FFFFFF"/>
              </a:buClr>
              <a:buSzPts val="1550"/>
              <a:buFont typeface="Kanit Light"/>
              <a:buNone/>
            </a:pPr>
            <a:r>
              <a:rPr b="0" i="0" lang="en-US" sz="1550" u="none" cap="none" strike="noStrike">
                <a:solidFill>
                  <a:srgbClr val="FFFFFF"/>
                </a:solidFill>
                <a:latin typeface="Kanit Light"/>
                <a:ea typeface="Kanit Light"/>
                <a:cs typeface="Kanit Light"/>
                <a:sym typeface="Kanit Light"/>
              </a:rPr>
              <a:t>Eliminar Documento</a:t>
            </a:r>
            <a:endParaRPr b="0" i="0" sz="1550" u="none" cap="none" strike="noStrike"/>
          </a:p>
        </p:txBody>
      </p:sp>
      <p:sp>
        <p:nvSpPr>
          <p:cNvPr id="206" name="Google Shape;206;p8"/>
          <p:cNvSpPr/>
          <p:nvPr/>
        </p:nvSpPr>
        <p:spPr>
          <a:xfrm>
            <a:off x="7394496" y="6626304"/>
            <a:ext cx="6680478" cy="491728"/>
          </a:xfrm>
          <a:prstGeom prst="roundRect">
            <a:avLst>
              <a:gd fmla="val 13555"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7386638" y="6626304"/>
            <a:ext cx="6696194" cy="491728"/>
          </a:xfrm>
          <a:prstGeom prst="roundRect">
            <a:avLst>
              <a:gd fmla="val 4841" name="adj"/>
            </a:avLst>
          </a:prstGeom>
          <a:solidFill>
            <a:srgbClr val="507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7545229" y="6745248"/>
            <a:ext cx="6379012"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Consolas"/>
              <a:buNone/>
            </a:pPr>
            <a:r>
              <a:rPr b="0" i="0" lang="en-US" sz="1200" u="none" cap="none" strike="noStrike">
                <a:solidFill>
                  <a:srgbClr val="FFFFFF"/>
                </a:solidFill>
                <a:highlight>
                  <a:srgbClr val="507D73"/>
                </a:highlight>
                <a:latin typeface="Consolas"/>
                <a:ea typeface="Consolas"/>
                <a:cs typeface="Consolas"/>
                <a:sym typeface="Consolas"/>
              </a:rPr>
              <a:t>db.usuarios.deleteOne({ nombre: "Ana" })</a:t>
            </a:r>
            <a:endParaRPr b="0" i="0" sz="1200" u="none" cap="none" strike="noStrike"/>
          </a:p>
        </p:txBody>
      </p:sp>
      <p:sp>
        <p:nvSpPr>
          <p:cNvPr id="209" name="Google Shape;209;p8"/>
          <p:cNvSpPr/>
          <p:nvPr/>
        </p:nvSpPr>
        <p:spPr>
          <a:xfrm>
            <a:off x="7394496" y="7296507"/>
            <a:ext cx="6680478" cy="253841"/>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FFFFFF"/>
              </a:buClr>
              <a:buSzPts val="1200"/>
              <a:buFont typeface="Martel Sans"/>
              <a:buNone/>
            </a:pPr>
            <a:r>
              <a:rPr b="0" i="0" lang="en-US" sz="1200" u="none" cap="none" strike="noStrike">
                <a:solidFill>
                  <a:srgbClr val="FFFFFF"/>
                </a:solidFill>
                <a:latin typeface="Martel Sans"/>
                <a:ea typeface="Martel Sans"/>
                <a:cs typeface="Martel Sans"/>
                <a:sym typeface="Martel Sans"/>
              </a:rPr>
              <a:t>Elimina el documento con nombre "Ana" de la colección.</a:t>
            </a:r>
            <a:endParaRPr b="0" i="0" sz="12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2025-08-18T10:31:57Z</dcterms:created>
</cp:coreProperties>
</file>